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1" r:id="rId1"/>
  </p:sldMasterIdLst>
  <p:notesMasterIdLst>
    <p:notesMasterId r:id="rId64"/>
  </p:notesMasterIdLst>
  <p:sldIdLst>
    <p:sldId id="377" r:id="rId2"/>
    <p:sldId id="390" r:id="rId3"/>
    <p:sldId id="356" r:id="rId4"/>
    <p:sldId id="391" r:id="rId5"/>
    <p:sldId id="443" r:id="rId6"/>
    <p:sldId id="393" r:id="rId7"/>
    <p:sldId id="392" r:id="rId8"/>
    <p:sldId id="442" r:id="rId9"/>
    <p:sldId id="441" r:id="rId10"/>
    <p:sldId id="394" r:id="rId11"/>
    <p:sldId id="395" r:id="rId12"/>
    <p:sldId id="412" r:id="rId13"/>
    <p:sldId id="413" r:id="rId14"/>
    <p:sldId id="396" r:id="rId15"/>
    <p:sldId id="421" r:id="rId16"/>
    <p:sldId id="397" r:id="rId17"/>
    <p:sldId id="416" r:id="rId18"/>
    <p:sldId id="399" r:id="rId19"/>
    <p:sldId id="411" r:id="rId20"/>
    <p:sldId id="398" r:id="rId21"/>
    <p:sldId id="400" r:id="rId22"/>
    <p:sldId id="401" r:id="rId23"/>
    <p:sldId id="402" r:id="rId24"/>
    <p:sldId id="417" r:id="rId25"/>
    <p:sldId id="403" r:id="rId26"/>
    <p:sldId id="404" r:id="rId27"/>
    <p:sldId id="405" r:id="rId28"/>
    <p:sldId id="406" r:id="rId29"/>
    <p:sldId id="418" r:id="rId30"/>
    <p:sldId id="407" r:id="rId31"/>
    <p:sldId id="408" r:id="rId32"/>
    <p:sldId id="419" r:id="rId33"/>
    <p:sldId id="409" r:id="rId34"/>
    <p:sldId id="444" r:id="rId35"/>
    <p:sldId id="410" r:id="rId36"/>
    <p:sldId id="414" r:id="rId37"/>
    <p:sldId id="415" r:id="rId38"/>
    <p:sldId id="425" r:id="rId39"/>
    <p:sldId id="420" r:id="rId40"/>
    <p:sldId id="422" r:id="rId41"/>
    <p:sldId id="434" r:id="rId42"/>
    <p:sldId id="423" r:id="rId43"/>
    <p:sldId id="424" r:id="rId44"/>
    <p:sldId id="445" r:id="rId45"/>
    <p:sldId id="446" r:id="rId46"/>
    <p:sldId id="447" r:id="rId47"/>
    <p:sldId id="426" r:id="rId48"/>
    <p:sldId id="427" r:id="rId49"/>
    <p:sldId id="430" r:id="rId50"/>
    <p:sldId id="433" r:id="rId51"/>
    <p:sldId id="428" r:id="rId52"/>
    <p:sldId id="429" r:id="rId53"/>
    <p:sldId id="431" r:id="rId54"/>
    <p:sldId id="432" r:id="rId55"/>
    <p:sldId id="435" r:id="rId56"/>
    <p:sldId id="436" r:id="rId57"/>
    <p:sldId id="437" r:id="rId58"/>
    <p:sldId id="438" r:id="rId59"/>
    <p:sldId id="439" r:id="rId60"/>
    <p:sldId id="448" r:id="rId61"/>
    <p:sldId id="449" r:id="rId62"/>
    <p:sldId id="440" r:id="rId6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FF"/>
    <a:srgbClr val="FF6600"/>
    <a:srgbClr val="FF9900"/>
    <a:srgbClr val="66FFFF"/>
    <a:srgbClr val="990099"/>
    <a:srgbClr val="0000FF"/>
    <a:srgbClr val="FFFF99"/>
    <a:srgbClr val="FF99C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6" autoAdjust="0"/>
    <p:restoredTop sz="78693" autoAdjust="0"/>
  </p:normalViewPr>
  <p:slideViewPr>
    <p:cSldViewPr>
      <p:cViewPr varScale="1">
        <p:scale>
          <a:sx n="113" d="100"/>
          <a:sy n="113" d="100"/>
        </p:scale>
        <p:origin x="115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4.wmf"/><Relationship Id="rId4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7EA98139-6A77-4A4F-933B-7D025CCE9A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488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mtClean="0"/>
              <a:t>Chernobai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FA0D87-5184-4ACF-B320-115034AB91AB}" type="slidenum">
              <a:rPr lang="en-US" smtClean="0"/>
              <a:pPr>
                <a:spcBef>
                  <a:spcPct val="0"/>
                </a:spcBef>
              </a:pPr>
              <a:t>1</a:t>
            </a:fld>
            <a:endParaRPr lang="en-US" smtClean="0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42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5179C2-3BF1-4EAB-BCDF-FAEBBF6A69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2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41E8DB-1241-434E-87D9-6851FBD5E5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41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AB19C9-45E6-4D0A-9BA0-6DD2DBDBE78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5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49500C-2754-465A-AD45-C887A648AA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6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CC4843-46CA-42B3-96D1-0220CCA1E6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0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835F9-CFB5-4A1F-B5F0-CDEA1C8D5E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6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7E86F8-F462-4B0A-BAA1-D4C6CF94AD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8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A5F398-0CE0-405E-80D7-F9CA997B32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8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B4D4AF-59DC-440A-943D-74DDF63699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4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BE6131-4FB6-4627-AA23-6AD9352E4F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6FC1D7-B4D3-4AE3-A940-928184E65D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8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5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dnav/pet/hist/LeafHandler.ashx?n=PET&amp;s=EMM_EPM0_PTE_NUS_DPG&amp;f=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series/UNRAT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119688"/>
            <a:ext cx="9144000" cy="12461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2949443"/>
            <a:ext cx="2876550" cy="1922423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06" y="2948599"/>
            <a:ext cx="2501283" cy="1929561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089" y="2945003"/>
            <a:ext cx="2570825" cy="1930107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155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955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Text Box 8"/>
          <p:cNvSpPr txBox="1">
            <a:spLocks noChangeArrowheads="1"/>
          </p:cNvSpPr>
          <p:nvPr/>
        </p:nvSpPr>
        <p:spPr bwMode="auto">
          <a:xfrm>
            <a:off x="504824" y="5353050"/>
            <a:ext cx="818197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/>
              <a:t>Lecture </a:t>
            </a:r>
            <a:r>
              <a:rPr lang="en-US" b="1" dirty="0" smtClean="0"/>
              <a:t>14: </a:t>
            </a:r>
            <a:endParaRPr lang="en-US" b="1" dirty="0"/>
          </a:p>
          <a:p>
            <a:pPr eaLnBrk="1" hangingPunct="1">
              <a:spcBef>
                <a:spcPct val="50000"/>
              </a:spcBef>
            </a:pPr>
            <a:r>
              <a:rPr lang="en-US" b="1" dirty="0" smtClean="0"/>
              <a:t>Time series and forecasting (Chapter 12)</a:t>
            </a:r>
            <a:endParaRPr lang="en-US" b="1" dirty="0"/>
          </a:p>
        </p:txBody>
      </p:sp>
      <p:sp>
        <p:nvSpPr>
          <p:cNvPr id="6157" name="TextBox 9"/>
          <p:cNvSpPr txBox="1">
            <a:spLocks noChangeArrowheads="1"/>
          </p:cNvSpPr>
          <p:nvPr/>
        </p:nvSpPr>
        <p:spPr bwMode="auto">
          <a:xfrm>
            <a:off x="2201863" y="1765300"/>
            <a:ext cx="5419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 smtClean="0"/>
              <a:t>Anna </a:t>
            </a:r>
            <a:r>
              <a:rPr lang="en-US" dirty="0"/>
              <a:t>Chernobai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3763" y="-6350"/>
            <a:ext cx="6381750" cy="1149350"/>
          </a:xfrm>
        </p:spPr>
        <p:txBody>
          <a:bodyPr rtlCol="0">
            <a:normAutofit/>
          </a:bodyPr>
          <a:lstStyle/>
          <a:p>
            <a:pPr algn="l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3200" b="1" dirty="0" smtClean="0">
                <a:latin typeface="+mn-lt"/>
              </a:rPr>
              <a:t>MBC 638: </a:t>
            </a:r>
            <a:br>
              <a:rPr lang="en-US" sz="3200" b="1" dirty="0" smtClean="0">
                <a:latin typeface="+mn-lt"/>
              </a:rPr>
            </a:br>
            <a:r>
              <a:rPr lang="en-US" sz="3200" b="1" dirty="0" smtClean="0">
                <a:latin typeface="+mn-lt"/>
              </a:rPr>
              <a:t>Data Analysis &amp; Decision Making</a:t>
            </a:r>
            <a:endParaRPr lang="en-US" sz="20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8533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1278365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"/>
            </a:pPr>
            <a:r>
              <a:rPr 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Stationary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cs typeface="Times New Roman" panose="02020603050405020304" pitchFamily="18" charset="0"/>
              </a:rPr>
              <a:t>time series = time series that are </a:t>
            </a:r>
            <a:r>
              <a:rPr lang="en-US" sz="18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 </a:t>
            </a:r>
            <a:r>
              <a:rPr lang="en-US" sz="1800" dirty="0" smtClean="0">
                <a:cs typeface="Times New Roman" panose="02020603050405020304" pitchFamily="18" charset="0"/>
              </a:rPr>
              <a:t>and exhibit only random behavior. </a:t>
            </a:r>
          </a:p>
          <a:p>
            <a:pPr marL="45720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“</a:t>
            </a:r>
            <a:r>
              <a:rPr lang="en-US" sz="18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</a:t>
            </a:r>
            <a:r>
              <a:rPr lang="en-US" sz="1800" dirty="0" smtClean="0">
                <a:cs typeface="Times New Roman" panose="02020603050405020304" pitchFamily="18" charset="0"/>
              </a:rPr>
              <a:t>” means that the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mean</a:t>
            </a:r>
            <a:r>
              <a:rPr lang="en-US" sz="1800" dirty="0" smtClean="0">
                <a:cs typeface="Times New Roman" panose="02020603050405020304" pitchFamily="18" charset="0"/>
              </a:rPr>
              <a:t> and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volatility</a:t>
            </a:r>
            <a:r>
              <a:rPr lang="en-US" sz="1800" dirty="0" smtClean="0">
                <a:cs typeface="Times New Roman" panose="02020603050405020304" pitchFamily="18" charset="0"/>
              </a:rPr>
              <a:t> remain approximately the same over the time period.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1. What is time series modeling?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14675" y="2782402"/>
            <a:ext cx="390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NOT STATIONARY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Upward trend</a:t>
            </a:r>
          </a:p>
          <a:p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4675" y="5923565"/>
            <a:ext cx="5105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NOT STATIONARY</a:t>
            </a:r>
            <a:endParaRPr lang="en-US" sz="1600" b="1" dirty="0">
              <a:solidFill>
                <a:srgbClr val="0000FF"/>
              </a:solidFill>
            </a:endParaRPr>
          </a:p>
          <a:p>
            <a:r>
              <a:rPr lang="en-US" sz="1600" dirty="0" smtClean="0">
                <a:solidFill>
                  <a:srgbClr val="0000FF"/>
                </a:solidFill>
              </a:rPr>
              <a:t>Upward trend + cyclicality + volatility increases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2762066"/>
            <a:ext cx="1593850" cy="9575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5741006"/>
            <a:ext cx="1593850" cy="9498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3773974"/>
            <a:ext cx="1593850" cy="9281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114675" y="3867991"/>
            <a:ext cx="390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NOT STATIONARY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No trend but volatility changes</a:t>
            </a:r>
          </a:p>
          <a:p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5000" t="16193" r="35586" b="4403"/>
          <a:stretch/>
        </p:blipFill>
        <p:spPr>
          <a:xfrm>
            <a:off x="844550" y="4756482"/>
            <a:ext cx="1593850" cy="9389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3131344" y="4933555"/>
            <a:ext cx="5105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NOT STATIONARY</a:t>
            </a:r>
            <a:endParaRPr lang="en-US" sz="1600" b="1" dirty="0">
              <a:solidFill>
                <a:srgbClr val="0000FF"/>
              </a:solidFill>
            </a:endParaRPr>
          </a:p>
          <a:p>
            <a:r>
              <a:rPr lang="en-US" sz="1600" dirty="0" smtClean="0">
                <a:solidFill>
                  <a:srgbClr val="0000FF"/>
                </a:solidFill>
              </a:rPr>
              <a:t>cyclicality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9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1278365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"/>
            </a:pPr>
            <a:r>
              <a:rPr 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Stationary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cs typeface="Times New Roman" panose="02020603050405020304" pitchFamily="18" charset="0"/>
              </a:rPr>
              <a:t>time series = time series that are </a:t>
            </a:r>
            <a:r>
              <a:rPr lang="en-US" sz="18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</a:t>
            </a:r>
            <a:r>
              <a:rPr lang="en-US" sz="1800" dirty="0" smtClean="0">
                <a:cs typeface="Times New Roman" panose="02020603050405020304" pitchFamily="18" charset="0"/>
              </a:rPr>
              <a:t> and exhibit only random behavior. </a:t>
            </a:r>
          </a:p>
          <a:p>
            <a:pPr marL="45720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“</a:t>
            </a:r>
            <a:r>
              <a:rPr lang="en-US" sz="18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</a:t>
            </a:r>
            <a:r>
              <a:rPr lang="en-US" sz="1800" dirty="0" smtClean="0">
                <a:cs typeface="Times New Roman" panose="02020603050405020304" pitchFamily="18" charset="0"/>
              </a:rPr>
              <a:t>” means that the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mean</a:t>
            </a:r>
            <a:r>
              <a:rPr lang="en-US" sz="1800" dirty="0" smtClean="0">
                <a:cs typeface="Times New Roman" panose="02020603050405020304" pitchFamily="18" charset="0"/>
              </a:rPr>
              <a:t> and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volatility</a:t>
            </a:r>
            <a:r>
              <a:rPr lang="en-US" sz="1800" dirty="0" smtClean="0">
                <a:cs typeface="Times New Roman" panose="02020603050405020304" pitchFamily="18" charset="0"/>
              </a:rPr>
              <a:t> remain approximately the same over the time period.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1. What is time series modeling?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93988" y="2892866"/>
            <a:ext cx="225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Stock prices ($): 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NOT STATIONARY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5695910"/>
            <a:ext cx="303535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Stock returns (%):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0000FF"/>
                </a:solidFill>
              </a:rPr>
              <a:t>STATIONARY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663985"/>
            <a:ext cx="3816295" cy="229383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8" y="4307349"/>
            <a:ext cx="4157687" cy="2308691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93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3327187"/>
            <a:ext cx="7696201" cy="1278365"/>
          </a:xfrm>
        </p:spPr>
        <p:txBody>
          <a:bodyPr>
            <a:normAutofit/>
          </a:bodyPr>
          <a:lstStyle/>
          <a:p>
            <a:pPr marL="0" indent="0" defTabSz="114300" eaLnBrk="1" hangingPunct="1">
              <a:lnSpc>
                <a:spcPct val="90000"/>
              </a:lnSpc>
              <a:buNone/>
            </a:pPr>
            <a:r>
              <a:rPr lang="en-US" sz="2800" dirty="0" smtClean="0">
                <a:cs typeface="Times New Roman" panose="02020603050405020304" pitchFamily="18" charset="0"/>
              </a:rPr>
              <a:t>         Forecasting techniques for </a:t>
            </a:r>
            <a:r>
              <a:rPr lang="en-US" sz="2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STATIONARY</a:t>
            </a:r>
            <a:r>
              <a:rPr lang="en-US" sz="2800" dirty="0" smtClean="0">
                <a:cs typeface="Times New Roman" panose="02020603050405020304" pitchFamily="18" charset="0"/>
              </a:rPr>
              <a:t> data</a:t>
            </a:r>
            <a:endParaRPr lang="en-US" sz="2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86200"/>
            <a:ext cx="1828800" cy="110318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8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5323209"/>
          </a:xfrm>
        </p:spPr>
        <p:txBody>
          <a:bodyPr>
            <a:normAutofit lnSpcReduction="10000"/>
          </a:bodyPr>
          <a:lstStyle/>
          <a:p>
            <a:pPr marL="342900" indent="-3429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What is time series modeling?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sz="2000" b="1" dirty="0" smtClean="0"/>
              <a:t>Forecasting: extrapolation methods  </a:t>
            </a:r>
          </a:p>
          <a:p>
            <a:pPr marL="685800" lvl="1" indent="-342900">
              <a:spcBef>
                <a:spcPts val="600"/>
              </a:spcBef>
              <a:buFont typeface="+mj-lt"/>
              <a:buAutoNum type="alphaLcPeriod"/>
            </a:pPr>
            <a:r>
              <a:rPr lang="en-US" sz="1500" b="1" dirty="0" smtClean="0"/>
              <a:t>Two simplest extrapolation methods</a:t>
            </a:r>
            <a:endParaRPr lang="en-US" sz="1500" b="1" u="sng" dirty="0" smtClean="0">
              <a:solidFill>
                <a:srgbClr val="C00000"/>
              </a:solidFill>
            </a:endParaRPr>
          </a:p>
          <a:p>
            <a:pPr lvl="2">
              <a:buClr>
                <a:schemeClr val="tx1"/>
              </a:buClr>
            </a:pPr>
            <a:r>
              <a:rPr lang="en-US" sz="1200" b="1" dirty="0" smtClean="0"/>
              <a:t>Use last period’s data as the forecast for next period</a:t>
            </a:r>
          </a:p>
          <a:p>
            <a:pPr lvl="2">
              <a:buClr>
                <a:schemeClr val="tx1"/>
              </a:buClr>
            </a:pPr>
            <a:r>
              <a:rPr lang="en-US" sz="1200" b="1" dirty="0" smtClean="0"/>
              <a:t>Use the average of all historical data as the forecast for next period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500" b="1" dirty="0" smtClean="0">
                <a:solidFill>
                  <a:srgbClr val="C00000"/>
                </a:solidFill>
              </a:rPr>
              <a:t>Moving Average </a:t>
            </a:r>
            <a:r>
              <a:rPr lang="en-US" sz="1500" b="1" dirty="0" smtClean="0"/>
              <a:t>extrapolation</a:t>
            </a:r>
          </a:p>
          <a:p>
            <a:pPr lvl="2">
              <a:buClr>
                <a:schemeClr val="tx1"/>
              </a:buClr>
            </a:pPr>
            <a:r>
              <a:rPr lang="en-US" sz="1200" b="1" dirty="0" smtClean="0"/>
              <a:t>Simple Moving Average (MA) of order </a:t>
            </a:r>
            <a:r>
              <a:rPr lang="en-US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lvl="2">
              <a:buClr>
                <a:schemeClr val="tx1"/>
              </a:buClr>
            </a:pPr>
            <a:r>
              <a:rPr lang="en-US" sz="1200" b="1" dirty="0" smtClean="0">
                <a:cs typeface="Times New Roman" panose="02020603050405020304" pitchFamily="18" charset="0"/>
              </a:rPr>
              <a:t>Weighted Moving Average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5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Exponential Smoothing </a:t>
            </a:r>
            <a:r>
              <a:rPr lang="en-US" sz="1500" b="1" dirty="0" smtClean="0">
                <a:cs typeface="Times New Roman" panose="02020603050405020304" pitchFamily="18" charset="0"/>
              </a:rPr>
              <a:t>extrapolation </a:t>
            </a:r>
          </a:p>
          <a:p>
            <a:pPr lvl="2">
              <a:buClr>
                <a:schemeClr val="tx1"/>
              </a:buClr>
            </a:pPr>
            <a:r>
              <a:rPr lang="en-US" sz="1200" b="1" dirty="0" smtClean="0"/>
              <a:t>Exponential Smoothing with smoothing constant </a:t>
            </a:r>
            <a:r>
              <a:rPr lang="el-GR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12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Forecasting: regression-based methods</a:t>
            </a:r>
            <a:endParaRPr lang="en-US" u="sng" dirty="0" smtClean="0">
              <a:solidFill>
                <a:schemeClr val="bg1">
                  <a:lumMod val="75000"/>
                </a:schemeClr>
              </a:solidFill>
              <a:cs typeface="Times New Roman" panose="02020603050405020304" pitchFamily="18" charset="0"/>
            </a:endParaRPr>
          </a:p>
          <a:p>
            <a:pPr marL="685800" lvl="1" indent="-342900">
              <a:buClr>
                <a:schemeClr val="bg1">
                  <a:lumMod val="75000"/>
                </a:schemeClr>
              </a:buClr>
              <a:buFont typeface="+mj-lt"/>
              <a:buAutoNum type="alphaLcPeriod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Time series regression model with trend </a:t>
            </a:r>
          </a:p>
          <a:p>
            <a:pPr marL="685800" lvl="1" indent="-342900">
              <a:buClr>
                <a:schemeClr val="bg1">
                  <a:lumMod val="75000"/>
                </a:schemeClr>
              </a:buClr>
              <a:buFont typeface="+mj-lt"/>
              <a:buAutoNum type="alphaLcPeriod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Time series regression model with seasonality</a:t>
            </a:r>
          </a:p>
          <a:p>
            <a:pPr marL="685800" lvl="1" indent="-342900">
              <a:buClr>
                <a:schemeClr val="bg1">
                  <a:lumMod val="75000"/>
                </a:schemeClr>
              </a:buClr>
              <a:buFont typeface="+mj-lt"/>
              <a:buAutoNum type="alphaLcPeriod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Controlling for other causal variables</a:t>
            </a:r>
          </a:p>
          <a:p>
            <a:pPr marL="685800" lvl="1" indent="-342900">
              <a:buClr>
                <a:schemeClr val="bg1">
                  <a:lumMod val="75000"/>
                </a:schemeClr>
              </a:buClr>
              <a:buFont typeface="+mj-lt"/>
              <a:buAutoNum type="alphaLcPeriod"/>
            </a:pP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Autoregression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 (AR) model of order </a:t>
            </a:r>
            <a:r>
              <a:rPr lang="en-US" sz="1400" i="1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marL="0" indent="0">
              <a:spcBef>
                <a:spcPts val="180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Forecast accuracy: error metrics</a:t>
            </a:r>
          </a:p>
          <a:p>
            <a:pPr lvl="1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Mean Absolute Error (MAE)</a:t>
            </a:r>
          </a:p>
          <a:p>
            <a:pPr lvl="1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Mean Square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Error (MSE)</a:t>
            </a:r>
          </a:p>
          <a:p>
            <a:pPr lvl="1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Root Mean Square Error (RMSE)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In this lecture:</a:t>
            </a:r>
            <a:endParaRPr lang="en-US" sz="2400" b="1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4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127836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90800"/>
            <a:ext cx="2057400" cy="3219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809875"/>
            <a:ext cx="5076825" cy="278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410200" y="58102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90099"/>
                </a:solidFill>
              </a:rPr>
              <a:t>stationary</a:t>
            </a:r>
            <a:endParaRPr lang="en-US" dirty="0">
              <a:solidFill>
                <a:srgbClr val="990099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7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127836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90800"/>
            <a:ext cx="2057400" cy="3219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809875"/>
            <a:ext cx="5076825" cy="2781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410200" y="58102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90099"/>
                </a:solidFill>
              </a:rPr>
              <a:t>stationary</a:t>
            </a:r>
            <a:endParaRPr lang="en-US" dirty="0">
              <a:solidFill>
                <a:srgbClr val="990099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8099" y="3431569"/>
            <a:ext cx="214901" cy="13208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?</a:t>
            </a:r>
          </a:p>
          <a:p>
            <a:endParaRPr lang="en-US" sz="1600" dirty="0">
              <a:solidFill>
                <a:srgbClr val="FF0000"/>
              </a:solidFill>
              <a:latin typeface="+mn-lt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?</a:t>
            </a:r>
          </a:p>
          <a:p>
            <a:endParaRPr lang="en-US" sz="1600" dirty="0">
              <a:solidFill>
                <a:srgbClr val="FF0000"/>
              </a:solidFill>
              <a:latin typeface="+mn-lt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?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5810250"/>
            <a:ext cx="20574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+mn-lt"/>
              </a:rPr>
              <a:t>w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eek 18               =??</a:t>
            </a:r>
            <a:endParaRPr lang="en-US" sz="16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305800" y="3619929"/>
            <a:ext cx="304800" cy="49487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382000" y="4114800"/>
            <a:ext cx="2286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305800" y="4114800"/>
            <a:ext cx="304800" cy="4572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29194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Two simplest forecast methods: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AutoNum type="arabicPeriod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Use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this period’s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994514"/>
              </p:ext>
            </p:extLst>
          </p:nvPr>
        </p:nvGraphicFramePr>
        <p:xfrm>
          <a:off x="3000374" y="2895600"/>
          <a:ext cx="3098801" cy="53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Equation" r:id="rId3" imgW="1320480" imgH="228600" progId="Equation.3">
                  <p:embed/>
                </p:oleObj>
              </mc:Choice>
              <mc:Fallback>
                <p:oleObj name="Equation" r:id="rId3" imgW="1320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0374" y="2895600"/>
                        <a:ext cx="3098801" cy="53633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89611"/>
              </p:ext>
            </p:extLst>
          </p:nvPr>
        </p:nvGraphicFramePr>
        <p:xfrm>
          <a:off x="1713929" y="3606020"/>
          <a:ext cx="2593975" cy="312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5" imgW="2006280" imgH="241200" progId="Equation.3">
                  <p:embed/>
                </p:oleObj>
              </mc:Choice>
              <mc:Fallback>
                <p:oleObj name="Equation" r:id="rId5" imgW="2006280" imgH="241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3929" y="3606020"/>
                        <a:ext cx="2593975" cy="31222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6425" y="356588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Intuitively:</a:t>
            </a:r>
            <a:endParaRPr lang="en-US" sz="1600" dirty="0"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4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29194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Two simplest forecast methods: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AutoNum type="arabicPeriod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Use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this period’s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cs typeface="Times New Roman" panose="02020603050405020304" pitchFamily="18" charset="0"/>
              </a:rPr>
              <a:t>2.   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Use the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average of </a:t>
            </a:r>
            <a:r>
              <a:rPr lang="en-US" sz="1800" b="1" i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all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historic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000374" y="2895600"/>
          <a:ext cx="3098801" cy="53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4" name="Equation" r:id="rId3" imgW="1320480" imgH="228600" progId="Equation.3">
                  <p:embed/>
                </p:oleObj>
              </mc:Choice>
              <mc:Fallback>
                <p:oleObj name="Equation" r:id="rId3" imgW="1320480" imgH="228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0374" y="2895600"/>
                        <a:ext cx="3098801" cy="53633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715051" y="4563539"/>
          <a:ext cx="7833690" cy="801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5" name="Equation" r:id="rId5" imgW="3848040" imgH="393480" progId="Equation.3">
                  <p:embed/>
                </p:oleObj>
              </mc:Choice>
              <mc:Fallback>
                <p:oleObj name="Equation" r:id="rId5" imgW="3848040" imgH="393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5051" y="4563539"/>
                        <a:ext cx="7833690" cy="80168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00200" y="5834704"/>
          <a:ext cx="7239000" cy="269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6" name="Equation" r:id="rId7" imgW="6489360" imgH="241200" progId="Equation.3">
                  <p:embed/>
                </p:oleObj>
              </mc:Choice>
              <mc:Fallback>
                <p:oleObj name="Equation" r:id="rId7" imgW="6489360" imgH="241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00200" y="5834704"/>
                        <a:ext cx="7239000" cy="26969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173436"/>
              </p:ext>
            </p:extLst>
          </p:nvPr>
        </p:nvGraphicFramePr>
        <p:xfrm>
          <a:off x="3505200" y="3606020"/>
          <a:ext cx="2593975" cy="312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7" name="Equation" r:id="rId9" imgW="2006280" imgH="241200" progId="Equation.3">
                  <p:embed/>
                </p:oleObj>
              </mc:Choice>
              <mc:Fallback>
                <p:oleObj name="Equation" r:id="rId9" imgW="2006280" imgH="2412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05200" y="3606020"/>
                        <a:ext cx="2593975" cy="31222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81200" y="355859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Intuitively:</a:t>
            </a:r>
            <a:endParaRPr lang="en-US" sz="16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3890" y="576479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Intuitively:</a:t>
            </a:r>
            <a:endParaRPr lang="en-US" sz="1600" dirty="0"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9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127836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574675" cy="574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25" y="2408238"/>
            <a:ext cx="2611074" cy="3382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641600" y="2408239"/>
            <a:ext cx="906099" cy="3603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06675" y="199286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+mn-lt"/>
              </a:rPr>
              <a:t>Forecast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2895600" y="3733800"/>
            <a:ext cx="381000" cy="228600"/>
          </a:xfrm>
          <a:prstGeom prst="borderCallout1">
            <a:avLst>
              <a:gd name="adj1" fmla="val 27084"/>
              <a:gd name="adj2" fmla="val 3334"/>
              <a:gd name="adj3" fmla="val -15278"/>
              <a:gd name="adj4" fmla="val -175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974850" y="3581400"/>
            <a:ext cx="23495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08820" y="3600451"/>
            <a:ext cx="1279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+mn-lt"/>
              </a:rPr>
              <a:t>Sales forecast for week 7 = sales in week 6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2864703"/>
            <a:ext cx="3390900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n-lt"/>
              </a:rPr>
              <a:t>E</a:t>
            </a:r>
            <a:r>
              <a:rPr lang="en-US" sz="2000" b="1" u="sng" dirty="0" smtClean="0">
                <a:latin typeface="+mn-lt"/>
              </a:rPr>
              <a:t>xtrapolation method #1:</a:t>
            </a:r>
          </a:p>
          <a:p>
            <a:r>
              <a:rPr lang="en-US" sz="2000" b="1" dirty="0">
                <a:latin typeface="+mn-lt"/>
                <a:cs typeface="Times New Roman" panose="02020603050405020304" pitchFamily="18" charset="0"/>
              </a:rPr>
              <a:t>Use </a:t>
            </a:r>
            <a:r>
              <a:rPr lang="en-US" sz="2000" b="1" i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this period’s data 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to forecast next period’s </a:t>
            </a:r>
            <a:r>
              <a:rPr lang="en-US" sz="2000" b="1" dirty="0" smtClean="0">
                <a:latin typeface="+mn-lt"/>
                <a:cs typeface="Times New Roman" panose="02020603050405020304" pitchFamily="18" charset="0"/>
              </a:rPr>
              <a:t>data</a:t>
            </a:r>
            <a:endParaRPr lang="en-US" sz="2000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085571"/>
              </p:ext>
            </p:extLst>
          </p:nvPr>
        </p:nvGraphicFramePr>
        <p:xfrm>
          <a:off x="5617371" y="4475983"/>
          <a:ext cx="2593975" cy="312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Equation" r:id="rId5" imgW="2006280" imgH="241200" progId="Equation.3">
                  <p:embed/>
                </p:oleObj>
              </mc:Choice>
              <mc:Fallback>
                <p:oleObj name="Equation" r:id="rId5" imgW="2006280" imgH="2412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7371" y="4475983"/>
                        <a:ext cx="2593975" cy="31222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2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127836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574675" cy="574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408238"/>
            <a:ext cx="2590800" cy="3382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6985000" y="2408238"/>
            <a:ext cx="906099" cy="3603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53250" y="199286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+mn-lt"/>
              </a:rPr>
              <a:t>Forecast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7016750" y="3733800"/>
            <a:ext cx="781050" cy="203200"/>
          </a:xfrm>
          <a:prstGeom prst="borderCallout1">
            <a:avLst>
              <a:gd name="adj1" fmla="val 27084"/>
              <a:gd name="adj2" fmla="val 3334"/>
              <a:gd name="adj3" fmla="val -34028"/>
              <a:gd name="adj4" fmla="val -5061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311900" y="2768600"/>
            <a:ext cx="317500" cy="10223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443439" y="2759602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average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15164" y="3624691"/>
            <a:ext cx="12793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+mn-lt"/>
              </a:rPr>
              <a:t>Sales forecast for week 7 = average of sales in weeks 1 through 6</a:t>
            </a:r>
            <a:endParaRPr lang="en-US" sz="1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77148" y="2838494"/>
            <a:ext cx="3218652" cy="13234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+mn-lt"/>
              </a:rPr>
              <a:t>Extrapolation method #2:</a:t>
            </a:r>
          </a:p>
          <a:p>
            <a:r>
              <a:rPr lang="en-US" sz="2000" b="1" dirty="0">
                <a:latin typeface="+mn-lt"/>
                <a:cs typeface="Times New Roman" panose="02020603050405020304" pitchFamily="18" charset="0"/>
              </a:rPr>
              <a:t>Use the </a:t>
            </a:r>
            <a:r>
              <a:rPr lang="en-US" sz="2000" b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average of </a:t>
            </a:r>
            <a:r>
              <a:rPr lang="en-US" sz="2000" b="1" i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all historic data</a:t>
            </a:r>
            <a:r>
              <a:rPr lang="en-US" sz="2000" b="1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+mn-lt"/>
                <a:cs typeface="Times New Roman" panose="02020603050405020304" pitchFamily="18" charset="0"/>
              </a:rPr>
              <a:t>to forecast next period’s data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210985"/>
              </p:ext>
            </p:extLst>
          </p:nvPr>
        </p:nvGraphicFramePr>
        <p:xfrm>
          <a:off x="947738" y="4398963"/>
          <a:ext cx="3881437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Equation" r:id="rId5" imgW="3479760" imgH="1244520" progId="Equation.3">
                  <p:embed/>
                </p:oleObj>
              </mc:Choice>
              <mc:Fallback>
                <p:oleObj name="Equation" r:id="rId5" imgW="3479760" imgH="124452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7738" y="4398963"/>
                        <a:ext cx="3881437" cy="139223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9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smtClean="0"/>
              <a:t>MBC638-Chernobai</a:t>
            </a:r>
            <a:endParaRPr lang="en-US" dirty="0" smtClean="0"/>
          </a:p>
        </p:txBody>
      </p:sp>
      <p:sp>
        <p:nvSpPr>
          <p:cNvPr id="4608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smtClean="0"/>
              <a:t>Lecture 14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8562" y="4975930"/>
            <a:ext cx="9144000" cy="5711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4000" b="1" dirty="0" smtClean="0">
                <a:solidFill>
                  <a:schemeClr val="bg1"/>
                </a:solidFill>
              </a:rPr>
              <a:t>Can we predict future gasoline prices?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5547128"/>
            <a:ext cx="9144000" cy="15081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dirty="0">
              <a:latin typeface="+mn-lt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+mn-lt"/>
              </a:rPr>
              <a:t>                               </a:t>
            </a:r>
            <a:r>
              <a:rPr lang="en-US" sz="1600" dirty="0" smtClean="0">
                <a:latin typeface="+mn-lt"/>
              </a:rPr>
              <a:t>U.S. Energy Information Administration</a:t>
            </a:r>
          </a:p>
          <a:p>
            <a:pPr marL="1428750"/>
            <a:r>
              <a:rPr lang="en-US" sz="1200" b="1" dirty="0" smtClean="0">
                <a:solidFill>
                  <a:schemeClr val="bg1"/>
                </a:solidFill>
                <a:latin typeface="+mn-lt"/>
                <a:hlinkClick r:id="rId3"/>
              </a:rPr>
              <a:t>https</a:t>
            </a:r>
            <a:r>
              <a:rPr lang="en-US" sz="1200" b="1" dirty="0">
                <a:solidFill>
                  <a:schemeClr val="bg1"/>
                </a:solidFill>
                <a:latin typeface="+mn-lt"/>
                <a:hlinkClick r:id="rId3"/>
              </a:rPr>
              <a:t>://</a:t>
            </a:r>
            <a:r>
              <a:rPr lang="en-US" sz="1200" b="1" dirty="0" smtClean="0">
                <a:solidFill>
                  <a:schemeClr val="bg1"/>
                </a:solidFill>
                <a:latin typeface="+mn-lt"/>
                <a:hlinkClick r:id="rId3"/>
              </a:rPr>
              <a:t>www.eia.gov/dnav/pet/hist/LeafHandler.ashx?n=PET&amp;s=EMM_EPM0_PTE_NUS_DPG&amp;f=M</a:t>
            </a:r>
            <a:r>
              <a:rPr lang="en-US" sz="1200" b="1" dirty="0" smtClean="0">
                <a:solidFill>
                  <a:schemeClr val="bg1"/>
                </a:solidFill>
                <a:latin typeface="+mn-lt"/>
              </a:rPr>
              <a:t> </a:t>
            </a:r>
            <a:endParaRPr lang="en-US" sz="1200" b="1" dirty="0">
              <a:solidFill>
                <a:schemeClr val="bg1"/>
              </a:solidFill>
              <a:latin typeface="+mn-lt"/>
            </a:endParaRPr>
          </a:p>
          <a:p>
            <a:r>
              <a:rPr lang="en-US" sz="1600" dirty="0" smtClean="0">
                <a:latin typeface="+mn-lt"/>
              </a:rPr>
              <a:t>	           </a:t>
            </a:r>
            <a:r>
              <a:rPr lang="en-US" sz="1600" b="1" dirty="0" smtClean="0">
                <a:latin typeface="+mn-lt"/>
              </a:rPr>
              <a:t>U.S. All Grades All Formulations Retail Gasoline Prices</a:t>
            </a:r>
            <a:endParaRPr lang="en-US" sz="1600" b="1" dirty="0">
              <a:latin typeface="+mn-lt"/>
            </a:endParaRPr>
          </a:p>
          <a:p>
            <a:endParaRPr lang="en-US" sz="1600" b="1" u="sng" dirty="0" smtClean="0">
              <a:latin typeface="+mn-lt"/>
            </a:endParaRPr>
          </a:p>
          <a:p>
            <a:r>
              <a:rPr lang="en-US" sz="1600" dirty="0">
                <a:latin typeface="+mn-lt"/>
              </a:rPr>
              <a:t>	</a:t>
            </a:r>
            <a:r>
              <a:rPr lang="en-US" sz="1600" dirty="0" smtClean="0">
                <a:latin typeface="+mn-lt"/>
              </a:rPr>
              <a:t>	</a:t>
            </a:r>
            <a:endParaRPr lang="en-US" sz="16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1" y="5796941"/>
            <a:ext cx="815253" cy="7838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20" y="1411902"/>
            <a:ext cx="8262938" cy="29149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7445767" y="1420464"/>
            <a:ext cx="1028700" cy="276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2309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AutoNum type="arabicPeriod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Use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this period’s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AutoNum type="arabicPeriod" startAt="2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Use the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average of </a:t>
            </a:r>
            <a:r>
              <a:rPr lang="en-US" sz="1800" b="1" i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all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historic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  <a:p>
            <a:pPr marL="342900" indent="-342900" eaLnBrk="1" hangingPunct="1">
              <a:lnSpc>
                <a:spcPct val="90000"/>
              </a:lnSpc>
              <a:buAutoNum type="arabicPeriod" startAt="2"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Char char="¢"/>
            </a:pPr>
            <a:r>
              <a:rPr lang="en-US" sz="2000" b="1" dirty="0" smtClean="0">
                <a:cs typeface="Times New Roman" panose="02020603050405020304" pitchFamily="18" charset="0"/>
              </a:rPr>
              <a:t>  Which of the two methods provides a better forecast?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4200" y="6492875"/>
            <a:ext cx="2057400" cy="365125"/>
          </a:xfrm>
        </p:spPr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90500" y="1576387"/>
            <a:ext cx="5676900" cy="59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7372"/>
            <a:ext cx="533400" cy="573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33800"/>
            <a:ext cx="4792141" cy="28842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 flipH="1">
            <a:off x="1295400" y="5029200"/>
            <a:ext cx="762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5486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Actual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6541" y="3775525"/>
            <a:ext cx="3200400" cy="2800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Forecast #1 </a:t>
            </a:r>
            <a:r>
              <a:rPr lang="en-US" sz="1600" dirty="0" smtClean="0">
                <a:latin typeface="+mn-lt"/>
              </a:rPr>
              <a:t>is very volatile. Current value depends on 1 previous value. Forecast responds immediately to changes in the time series. An extreme value would result in an extreme forecast.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b="1" dirty="0" smtClean="0">
                <a:solidFill>
                  <a:srgbClr val="009900"/>
                </a:solidFill>
                <a:latin typeface="+mn-lt"/>
              </a:rPr>
              <a:t>Forecast #2 </a:t>
            </a:r>
            <a:r>
              <a:rPr lang="en-US" sz="1600" dirty="0" smtClean="0">
                <a:latin typeface="+mn-lt"/>
              </a:rPr>
              <a:t>is very “smooth”. Current value depends (equally) on all past data. Extreme values have small effect on the forecasts.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40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39100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Char char="¢"/>
            </a:pPr>
            <a:r>
              <a:rPr lang="en-US" sz="2000" b="1" dirty="0" smtClean="0">
                <a:cs typeface="Times New Roman" panose="02020603050405020304" pitchFamily="18" charset="0"/>
              </a:rPr>
              <a:t>   Comparing forecasts (mathematically):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Mean Absolute Deviation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Mean Squared Error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Root Mean Squared Error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Forecast accuracy: </a:t>
            </a:r>
            <a:r>
              <a:rPr lang="en-US" sz="2400" b="1" dirty="0" smtClean="0">
                <a:solidFill>
                  <a:srgbClr val="FF00FF"/>
                </a:solidFill>
                <a:latin typeface="Arial" panose="020B0604020202020204" pitchFamily="34" charset="0"/>
              </a:rPr>
              <a:t>error metrics</a:t>
            </a:r>
            <a:endParaRPr lang="en-US" sz="2400" b="1" dirty="0" smtClean="0">
              <a:solidFill>
                <a:srgbClr val="FF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251867"/>
              </p:ext>
            </p:extLst>
          </p:nvPr>
        </p:nvGraphicFramePr>
        <p:xfrm>
          <a:off x="3048000" y="2514600"/>
          <a:ext cx="3063875" cy="948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Equation" r:id="rId3" imgW="1968480" imgH="609480" progId="Equation.3">
                  <p:embed/>
                </p:oleObj>
              </mc:Choice>
              <mc:Fallback>
                <p:oleObj name="Equation" r:id="rId3" imgW="1968480" imgH="609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0" y="2514600"/>
                        <a:ext cx="3063875" cy="94889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0" y="6344936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/>
              <a:t> = # forecast values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023827"/>
              </p:ext>
            </p:extLst>
          </p:nvPr>
        </p:nvGraphicFramePr>
        <p:xfrm>
          <a:off x="3048000" y="4001079"/>
          <a:ext cx="32035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Equation" r:id="rId5" imgW="2057400" imgH="609480" progId="Equation.3">
                  <p:embed/>
                </p:oleObj>
              </mc:Choice>
              <mc:Fallback>
                <p:oleObj name="Equation" r:id="rId5" imgW="2057400" imgH="60948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0" y="4001079"/>
                        <a:ext cx="3203575" cy="9477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103476"/>
              </p:ext>
            </p:extLst>
          </p:nvPr>
        </p:nvGraphicFramePr>
        <p:xfrm>
          <a:off x="3043237" y="5494487"/>
          <a:ext cx="16017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Equation" r:id="rId7" imgW="1028520" imgH="228600" progId="Equation.3">
                  <p:embed/>
                </p:oleObj>
              </mc:Choice>
              <mc:Fallback>
                <p:oleObj name="Equation" r:id="rId7" imgW="102852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3237" y="5494487"/>
                        <a:ext cx="1601787" cy="3556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7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2309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AutoNum type="arabicPeriod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Use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this period’s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AutoNum type="arabicPeriod" startAt="2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Use the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average of </a:t>
            </a:r>
            <a:r>
              <a:rPr lang="en-US" sz="1800" b="1" i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all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historic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  <a:p>
            <a:pPr marL="342900" indent="-342900" eaLnBrk="1" hangingPunct="1">
              <a:lnSpc>
                <a:spcPct val="90000"/>
              </a:lnSpc>
              <a:buAutoNum type="arabicPeriod" startAt="2"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Char char="¢"/>
            </a:pPr>
            <a:r>
              <a:rPr lang="en-US" sz="2000" b="1" dirty="0" smtClean="0">
                <a:cs typeface="Times New Roman" panose="02020603050405020304" pitchFamily="18" charset="0"/>
              </a:rPr>
              <a:t>  Which of the two methods provides a better forecast?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90500" y="1576388"/>
            <a:ext cx="6210300" cy="40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7372"/>
            <a:ext cx="498475" cy="573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33800"/>
            <a:ext cx="4792141" cy="28842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 flipH="1">
            <a:off x="1295400" y="5029200"/>
            <a:ext cx="762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6800" y="54864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Actual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2564"/>
          <a:stretch/>
        </p:blipFill>
        <p:spPr>
          <a:xfrm>
            <a:off x="5731941" y="4451350"/>
            <a:ext cx="3031059" cy="1009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31" y="5538442"/>
            <a:ext cx="609600" cy="5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5053012"/>
          </a:xfrm>
        </p:spPr>
        <p:txBody>
          <a:bodyPr>
            <a:normAutofit/>
          </a:bodyPr>
          <a:lstStyle/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AutoNum type="arabicPeriod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Use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this period’s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cs typeface="Times New Roman" panose="02020603050405020304" pitchFamily="18" charset="0"/>
              </a:rPr>
              <a:t>Drawbacks:</a:t>
            </a:r>
          </a:p>
          <a:p>
            <a:pPr marL="1028700" indent="-342900"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Forecast relies on only </a:t>
            </a: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one data point </a:t>
            </a:r>
            <a:r>
              <a:rPr lang="en-US" sz="1600" dirty="0" smtClean="0">
                <a:cs typeface="Times New Roman" panose="02020603050405020304" pitchFamily="18" charset="0"/>
              </a:rPr>
              <a:t>= the most recent past! </a:t>
            </a:r>
          </a:p>
          <a:p>
            <a:pPr marL="1028700" indent="-342900"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All other </a:t>
            </a: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historic data are ignored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marL="1028700" indent="-342900"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Such forecasts are very </a:t>
            </a: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volatile</a:t>
            </a:r>
            <a:r>
              <a:rPr lang="en-US" sz="1600" dirty="0" smtClean="0">
                <a:cs typeface="Times New Roman" panose="02020603050405020304" pitchFamily="18" charset="0"/>
              </a:rPr>
              <a:t> and sensitive to </a:t>
            </a: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extremes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5053012"/>
          </a:xfrm>
        </p:spPr>
        <p:txBody>
          <a:bodyPr>
            <a:normAutofit/>
          </a:bodyPr>
          <a:lstStyle/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AutoNum type="arabicPeriod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Use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this period’s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cs typeface="Times New Roman" panose="02020603050405020304" pitchFamily="18" charset="0"/>
              </a:rPr>
              <a:t>Drawbacks:</a:t>
            </a:r>
          </a:p>
          <a:p>
            <a:pPr marL="1028700" indent="-342900"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Forecast relies on only one data point = the most recent past! </a:t>
            </a:r>
          </a:p>
          <a:p>
            <a:pPr marL="1028700" indent="-342900"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All other historic data are ignored.</a:t>
            </a:r>
          </a:p>
          <a:p>
            <a:pPr marL="1028700" indent="-342900"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Such forecasts are very volatile and sensitive to extremes.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buClr>
                <a:schemeClr val="tx1"/>
              </a:buClr>
              <a:buAutoNum type="arabicPeriod" startAt="2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Use the 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average of </a:t>
            </a:r>
            <a:r>
              <a:rPr lang="en-US" sz="1800" b="1" i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all</a:t>
            </a:r>
            <a:r>
              <a:rPr lang="en-US" sz="18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historic data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to forecast next period’s data</a:t>
            </a:r>
          </a:p>
          <a:p>
            <a:pPr marL="342900" indent="-342900" eaLnBrk="1" hangingPunct="1">
              <a:lnSpc>
                <a:spcPct val="90000"/>
              </a:lnSpc>
              <a:buAutoNum type="arabicPeriod" startAt="2"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  <a:r>
              <a:rPr lang="en-US" sz="1600" b="1" dirty="0" smtClean="0">
                <a:cs typeface="Times New Roman" panose="02020603050405020304" pitchFamily="18" charset="0"/>
              </a:rPr>
              <a:t>Drawbacks:</a:t>
            </a:r>
          </a:p>
          <a:p>
            <a:pPr marL="10287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Assumes that future observations depend on recent </a:t>
            </a:r>
            <a:r>
              <a:rPr lang="en-US" sz="1600" i="1" dirty="0" smtClean="0">
                <a:cs typeface="Times New Roman" panose="02020603050405020304" pitchFamily="18" charset="0"/>
              </a:rPr>
              <a:t>and</a:t>
            </a:r>
            <a:r>
              <a:rPr lang="en-US" sz="1600" dirty="0" smtClean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very remote past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marL="10287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i="1" dirty="0" smtClean="0">
                <a:cs typeface="Times New Roman" panose="02020603050405020304" pitchFamily="18" charset="0"/>
              </a:rPr>
              <a:t>All</a:t>
            </a:r>
            <a:r>
              <a:rPr lang="en-US" sz="1600" dirty="0" smtClean="0">
                <a:cs typeface="Times New Roman" panose="02020603050405020304" pitchFamily="18" charset="0"/>
              </a:rPr>
              <a:t> historic data are given the </a:t>
            </a:r>
            <a:r>
              <a:rPr lang="en-US" sz="1600" i="1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same</a:t>
            </a: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 weight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50530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2000" b="1" dirty="0" smtClean="0">
                <a:cs typeface="Times New Roman" panose="02020603050405020304" pitchFamily="18" charset="0"/>
              </a:rPr>
              <a:t>3. </a:t>
            </a:r>
            <a:r>
              <a:rPr lang="en-US" sz="20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Simple</a:t>
            </a:r>
            <a:r>
              <a:rPr lang="en-US" sz="2000" b="1" dirty="0" smtClean="0"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Moving Average </a:t>
            </a:r>
            <a:r>
              <a:rPr lang="en-US" sz="20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Is a smoothing method (similar to method #2 that uses all historic data)</a:t>
            </a: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u="sng" dirty="0" smtClean="0">
                <a:cs typeface="Times New Roman" panose="02020603050405020304" pitchFamily="18" charset="0"/>
              </a:rPr>
              <a:t>Idea</a:t>
            </a:r>
            <a:r>
              <a:rPr lang="en-US" sz="1600" dirty="0" smtClean="0">
                <a:cs typeface="Times New Roman" panose="02020603050405020304" pitchFamily="18" charset="0"/>
              </a:rPr>
              <a:t>: Future observations are similar to </a:t>
            </a: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recent past </a:t>
            </a:r>
            <a:r>
              <a:rPr lang="en-US" sz="1600" dirty="0" smtClean="0">
                <a:cs typeface="Times New Roman" panose="02020603050405020304" pitchFamily="18" charset="0"/>
              </a:rPr>
              <a:t>but only up to the </a:t>
            </a: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most recent </a:t>
            </a:r>
            <a:r>
              <a:rPr lang="en-US" sz="1600" i="1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k</a:t>
            </a:r>
            <a:r>
              <a:rPr lang="en-US" sz="1600" dirty="0" smtClean="0">
                <a:cs typeface="Times New Roman" panose="02020603050405020304" pitchFamily="18" charset="0"/>
              </a:rPr>
              <a:t> observations (not all historic data)</a:t>
            </a: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Take the </a:t>
            </a:r>
            <a:r>
              <a:rPr lang="en-US" sz="16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average</a:t>
            </a:r>
            <a:r>
              <a:rPr lang="en-US" sz="1600" dirty="0" smtClean="0">
                <a:cs typeface="Times New Roman" panose="02020603050405020304" pitchFamily="18" charset="0"/>
              </a:rPr>
              <a:t> of the last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 smtClean="0">
                <a:cs typeface="Times New Roman" panose="02020603050405020304" pitchFamily="18" charset="0"/>
              </a:rPr>
              <a:t> values</a:t>
            </a: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dirty="0">
              <a:cs typeface="Times New Roman" panose="02020603050405020304" pitchFamily="18" charset="0"/>
            </a:endParaRP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dirty="0" smtClean="0">
              <a:cs typeface="Times New Roman" panose="02020603050405020304" pitchFamily="18" charset="0"/>
            </a:endParaRP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dirty="0">
              <a:cs typeface="Times New Roman" panose="02020603050405020304" pitchFamily="18" charset="0"/>
            </a:endParaRP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dirty="0" smtClean="0">
              <a:cs typeface="Times New Roman" panose="02020603050405020304" pitchFamily="18" charset="0"/>
            </a:endParaRP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dirty="0">
              <a:cs typeface="Times New Roman" panose="02020603050405020304" pitchFamily="18" charset="0"/>
            </a:endParaRPr>
          </a:p>
          <a:p>
            <a:pPr marL="225425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600" dirty="0" smtClean="0">
                <a:cs typeface="Times New Roman" panose="02020603050405020304" pitchFamily="18" charset="0"/>
              </a:rPr>
              <a:t>   Intuitively, for</a:t>
            </a:r>
            <a:r>
              <a:rPr lang="en-US" sz="1600" i="1" dirty="0" smtClean="0">
                <a:cs typeface="Times New Roman" panose="02020603050405020304" pitchFamily="18" charset="0"/>
              </a:rPr>
              <a:t> k=3</a:t>
            </a:r>
            <a:r>
              <a:rPr lang="en-US" sz="1600" dirty="0">
                <a:cs typeface="Times New Roman" panose="02020603050405020304" pitchFamily="18" charset="0"/>
              </a:rPr>
              <a:t>:</a:t>
            </a:r>
            <a:endParaRPr lang="en-US" sz="1600" dirty="0" smtClean="0">
              <a:cs typeface="Times New Roman" panose="02020603050405020304" pitchFamily="18" charset="0"/>
            </a:endParaRPr>
          </a:p>
          <a:p>
            <a:pPr marL="51435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600" dirty="0" smtClean="0">
                <a:cs typeface="Times New Roman" panose="02020603050405020304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	</a:t>
            </a: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76055"/>
              </p:ext>
            </p:extLst>
          </p:nvPr>
        </p:nvGraphicFramePr>
        <p:xfrm>
          <a:off x="529430" y="3740943"/>
          <a:ext cx="80406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Equation" r:id="rId3" imgW="3949560" imgH="393480" progId="Equation.3">
                  <p:embed/>
                </p:oleObj>
              </mc:Choice>
              <mc:Fallback>
                <p:oleObj name="Equation" r:id="rId3" imgW="3949560" imgH="393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430" y="3740943"/>
                        <a:ext cx="8040688" cy="80168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862835"/>
              </p:ext>
            </p:extLst>
          </p:nvPr>
        </p:nvGraphicFramePr>
        <p:xfrm>
          <a:off x="2395538" y="5124053"/>
          <a:ext cx="5456237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name="Equation" r:id="rId5" imgW="4927320" imgH="241200" progId="Equation.3">
                  <p:embed/>
                </p:oleObj>
              </mc:Choice>
              <mc:Fallback>
                <p:oleObj name="Equation" r:id="rId5" imgW="4927320" imgH="241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95538" y="5124053"/>
                        <a:ext cx="5456237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118466"/>
            <a:ext cx="4114800" cy="533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 smtClean="0">
                <a:cs typeface="Times New Roman" panose="02020603050405020304" pitchFamily="18" charset="0"/>
              </a:rPr>
              <a:t>3.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Simple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Moving Average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  <a:endParaRPr lang="en-US" sz="18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0" y="6391958"/>
            <a:ext cx="2057400" cy="365125"/>
          </a:xfrm>
        </p:spPr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90500" y="1576388"/>
            <a:ext cx="5676900" cy="40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7372"/>
            <a:ext cx="498475" cy="573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789131"/>
            <a:ext cx="4267200" cy="3865453"/>
          </a:xfrm>
          <a:prstGeom prst="rect">
            <a:avLst/>
          </a:prstGeom>
        </p:spPr>
      </p:pic>
      <p:sp>
        <p:nvSpPr>
          <p:cNvPr id="13" name="Line Callout 1 12"/>
          <p:cNvSpPr/>
          <p:nvPr/>
        </p:nvSpPr>
        <p:spPr>
          <a:xfrm>
            <a:off x="3048000" y="3545670"/>
            <a:ext cx="539750" cy="207179"/>
          </a:xfrm>
          <a:prstGeom prst="borderCallout1">
            <a:avLst>
              <a:gd name="adj1" fmla="val 27084"/>
              <a:gd name="adj2" fmla="val 3334"/>
              <a:gd name="adj3" fmla="val -89440"/>
              <a:gd name="adj4" fmla="val -101702"/>
            </a:avLst>
          </a:prstGeom>
          <a:noFill/>
          <a:ln>
            <a:solidFill>
              <a:srgbClr val="FF0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190750" y="3193943"/>
            <a:ext cx="317500" cy="426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22289" y="2917553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average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2" name="Line Callout 1 21"/>
          <p:cNvSpPr/>
          <p:nvPr/>
        </p:nvSpPr>
        <p:spPr>
          <a:xfrm>
            <a:off x="3865662" y="4908433"/>
            <a:ext cx="666750" cy="182991"/>
          </a:xfrm>
          <a:prstGeom prst="borderCallout1">
            <a:avLst>
              <a:gd name="adj1" fmla="val 27084"/>
              <a:gd name="adj2" fmla="val 3334"/>
              <a:gd name="adj3" fmla="val -138131"/>
              <a:gd name="adj4" fmla="val -200134"/>
            </a:avLst>
          </a:prstGeom>
          <a:noFill/>
          <a:ln>
            <a:solidFill>
              <a:srgbClr val="FF0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190750" y="4343400"/>
            <a:ext cx="317500" cy="580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1298577" y="4084039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average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1" name="Line Callout 1 30"/>
          <p:cNvSpPr/>
          <p:nvPr/>
        </p:nvSpPr>
        <p:spPr>
          <a:xfrm>
            <a:off x="4589562" y="6432433"/>
            <a:ext cx="666750" cy="182991"/>
          </a:xfrm>
          <a:prstGeom prst="borderCallout1">
            <a:avLst>
              <a:gd name="adj1" fmla="val 27084"/>
              <a:gd name="adj2" fmla="val 3334"/>
              <a:gd name="adj3" fmla="val -228354"/>
              <a:gd name="adj4" fmla="val -311563"/>
            </a:avLst>
          </a:prstGeom>
          <a:noFill/>
          <a:ln>
            <a:solidFill>
              <a:srgbClr val="FF0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203450" y="5637421"/>
            <a:ext cx="317500" cy="7936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304282" y="5493792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average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1409700" y="3577420"/>
            <a:ext cx="241304" cy="20717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416890" y="4892998"/>
            <a:ext cx="241304" cy="20717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409700" y="6412224"/>
            <a:ext cx="241304" cy="20717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89824" y="3475927"/>
            <a:ext cx="289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MA(k=2): uses average of last 2 periods’ data for the forecast</a:t>
            </a:r>
          </a:p>
          <a:p>
            <a:endParaRPr lang="en-US" sz="1600" dirty="0">
              <a:latin typeface="+mn-lt"/>
            </a:endParaRPr>
          </a:p>
          <a:p>
            <a:endParaRPr lang="en-US" sz="1600" dirty="0" smtClean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r>
              <a:rPr lang="en-US" sz="1600" dirty="0" smtClean="0">
                <a:latin typeface="+mn-lt"/>
              </a:rPr>
              <a:t>MA(k=3): </a:t>
            </a:r>
            <a:r>
              <a:rPr lang="en-US" sz="1600" dirty="0">
                <a:latin typeface="+mn-lt"/>
              </a:rPr>
              <a:t>uses </a:t>
            </a:r>
            <a:r>
              <a:rPr lang="en-US" sz="1600" dirty="0" smtClean="0">
                <a:latin typeface="+mn-lt"/>
              </a:rPr>
              <a:t>average of last 3 </a:t>
            </a:r>
            <a:r>
              <a:rPr lang="en-US" sz="1600" dirty="0">
                <a:latin typeface="+mn-lt"/>
              </a:rPr>
              <a:t>periods’ data for the forecast</a:t>
            </a:r>
          </a:p>
          <a:p>
            <a:endParaRPr lang="en-US" sz="1600" dirty="0" smtClean="0">
              <a:latin typeface="+mn-lt"/>
            </a:endParaRPr>
          </a:p>
          <a:p>
            <a:endParaRPr lang="en-US" sz="1600" dirty="0" smtClean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r>
              <a:rPr lang="en-US" sz="1600" dirty="0" smtClean="0">
                <a:latin typeface="+mn-lt"/>
              </a:rPr>
              <a:t>MA(k=4): </a:t>
            </a:r>
            <a:r>
              <a:rPr lang="en-US" sz="1600" dirty="0">
                <a:latin typeface="+mn-lt"/>
              </a:rPr>
              <a:t>uses </a:t>
            </a:r>
            <a:r>
              <a:rPr lang="en-US" sz="1600" dirty="0" smtClean="0">
                <a:latin typeface="+mn-lt"/>
              </a:rPr>
              <a:t>average of last 4 </a:t>
            </a:r>
            <a:r>
              <a:rPr lang="en-US" sz="1600" dirty="0">
                <a:latin typeface="+mn-lt"/>
              </a:rPr>
              <a:t>periods’ data for the </a:t>
            </a:r>
            <a:r>
              <a:rPr lang="en-US" sz="1600" dirty="0" smtClean="0">
                <a:latin typeface="+mn-lt"/>
              </a:rPr>
              <a:t>forecast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55729" y="2957431"/>
            <a:ext cx="632022" cy="26696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875377" y="2530369"/>
            <a:ext cx="85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Forecast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651769" y="2964967"/>
            <a:ext cx="827959" cy="26696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1770" y="2537905"/>
            <a:ext cx="85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Forecast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31703" y="2964967"/>
            <a:ext cx="632022" cy="26696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451351" y="2537905"/>
            <a:ext cx="85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Forecast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470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118466"/>
            <a:ext cx="8039100" cy="533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 smtClean="0">
                <a:cs typeface="Times New Roman" panose="02020603050405020304" pitchFamily="18" charset="0"/>
              </a:rPr>
              <a:t>3.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Simple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Moving Average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  <a:endParaRPr lang="en-US" sz="18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90500" y="1576388"/>
            <a:ext cx="6057900" cy="40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7372"/>
            <a:ext cx="498475" cy="573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763447"/>
            <a:ext cx="2831792" cy="2565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4286"/>
          <a:stretch/>
        </p:blipFill>
        <p:spPr>
          <a:xfrm>
            <a:off x="4573712" y="5325509"/>
            <a:ext cx="3118402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2575884"/>
            <a:ext cx="4606925" cy="27363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34" y="6481826"/>
            <a:ext cx="319569" cy="30039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50530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 smtClean="0">
                <a:cs typeface="Times New Roman" panose="02020603050405020304" pitchFamily="18" charset="0"/>
              </a:rPr>
              <a:t>3.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Simple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Moving Average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51435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600" b="1" dirty="0" smtClean="0">
                <a:cs typeface="Times New Roman" panose="02020603050405020304" pitchFamily="18" charset="0"/>
              </a:rPr>
              <a:t>Drawback:</a:t>
            </a: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All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 smtClean="0">
                <a:cs typeface="Times New Roman" panose="02020603050405020304" pitchFamily="18" charset="0"/>
              </a:rPr>
              <a:t> previous observations are given the </a:t>
            </a:r>
            <a:r>
              <a:rPr lang="en-US" sz="16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same weight.</a:t>
            </a:r>
          </a:p>
          <a:p>
            <a:pPr marL="80010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600" dirty="0" smtClean="0">
                <a:cs typeface="Times New Roman" panose="02020603050405020304" pitchFamily="18" charset="0"/>
              </a:rPr>
              <a:t>(e.g., if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 smtClean="0">
                <a:cs typeface="Times New Roman" panose="02020603050405020304" pitchFamily="18" charset="0"/>
              </a:rPr>
              <a:t>=3, then sales from 3 quarters ago are </a:t>
            </a:r>
            <a:r>
              <a:rPr lang="en-US" sz="1600" i="1" dirty="0" smtClean="0">
                <a:cs typeface="Times New Roman" panose="02020603050405020304" pitchFamily="18" charset="0"/>
              </a:rPr>
              <a:t>equally important </a:t>
            </a:r>
            <a:r>
              <a:rPr lang="en-US" sz="1600" dirty="0" smtClean="0">
                <a:cs typeface="Times New Roman" panose="02020603050405020304" pitchFamily="18" charset="0"/>
              </a:rPr>
              <a:t>in forecasting this quarter’s sales as are the sales from 1 quarter ago.)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505301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 smtClean="0">
                <a:cs typeface="Times New Roman" panose="02020603050405020304" pitchFamily="18" charset="0"/>
              </a:rPr>
              <a:t>3.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Simple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Moving Average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51435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600" b="1" dirty="0" smtClean="0">
                <a:cs typeface="Times New Roman" panose="02020603050405020304" pitchFamily="18" charset="0"/>
              </a:rPr>
              <a:t>Drawback:</a:t>
            </a: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All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 smtClean="0">
                <a:cs typeface="Times New Roman" panose="02020603050405020304" pitchFamily="18" charset="0"/>
              </a:rPr>
              <a:t> previous observations are given the </a:t>
            </a:r>
            <a:r>
              <a:rPr lang="en-US" sz="16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same weight.</a:t>
            </a: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(e.g., if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 smtClean="0">
                <a:cs typeface="Times New Roman" panose="02020603050405020304" pitchFamily="18" charset="0"/>
              </a:rPr>
              <a:t>=3, then sales from 3 quarters ago are </a:t>
            </a:r>
            <a:r>
              <a:rPr lang="en-US" sz="1600" i="1" dirty="0" smtClean="0">
                <a:cs typeface="Times New Roman" panose="02020603050405020304" pitchFamily="18" charset="0"/>
              </a:rPr>
              <a:t>equally important </a:t>
            </a:r>
            <a:r>
              <a:rPr lang="en-US" sz="1600" dirty="0" smtClean="0">
                <a:cs typeface="Times New Roman" panose="02020603050405020304" pitchFamily="18" charset="0"/>
              </a:rPr>
              <a:t>in forecasting this quarter’s sales as are the sales from 1 quarter ago.)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 smtClean="0">
                <a:cs typeface="Times New Roman" panose="02020603050405020304" pitchFamily="18" charset="0"/>
              </a:rPr>
              <a:t>4. </a:t>
            </a:r>
            <a:r>
              <a:rPr lang="en-US" sz="2000" b="1" u="sng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Weighted</a:t>
            </a:r>
            <a:r>
              <a:rPr 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Moving Average </a:t>
            </a:r>
            <a:r>
              <a:rPr lang="en-US" sz="20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8001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u="sng" dirty="0" smtClean="0">
                <a:cs typeface="Times New Roman" panose="02020603050405020304" pitchFamily="18" charset="0"/>
              </a:rPr>
              <a:t>Idea</a:t>
            </a:r>
            <a:r>
              <a:rPr lang="en-US" sz="1600" dirty="0" smtClean="0">
                <a:cs typeface="Times New Roman" panose="02020603050405020304" pitchFamily="18" charset="0"/>
              </a:rPr>
              <a:t>: Each past observation is assigned a </a:t>
            </a:r>
            <a:r>
              <a:rPr lang="en-US" sz="16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weight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marL="8001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Forecast = the </a:t>
            </a:r>
            <a:r>
              <a:rPr lang="en-US" sz="16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weighted average </a:t>
            </a:r>
            <a:r>
              <a:rPr lang="en-US" sz="1600" dirty="0" smtClean="0">
                <a:cs typeface="Times New Roman" panose="02020603050405020304" pitchFamily="18" charset="0"/>
              </a:rPr>
              <a:t>of past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 smtClean="0">
                <a:cs typeface="Times New Roman" panose="02020603050405020304" pitchFamily="18" charset="0"/>
              </a:rPr>
              <a:t> values.</a:t>
            </a:r>
          </a:p>
          <a:p>
            <a:pPr marL="800100" indent="-34290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More recent </a:t>
            </a:r>
            <a:r>
              <a:rPr lang="en-US" sz="1600" dirty="0" smtClean="0">
                <a:cs typeface="Times New Roman" panose="02020603050405020304" pitchFamily="18" charset="0"/>
              </a:rPr>
              <a:t>observations are typically given a </a:t>
            </a:r>
            <a:r>
              <a:rPr lang="en-US" sz="1600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higher weight</a:t>
            </a:r>
            <a:r>
              <a:rPr lang="en-US" sz="1600" dirty="0" smtClean="0">
                <a:cs typeface="Times New Roman" panose="02020603050405020304" pitchFamily="18" charset="0"/>
              </a:rPr>
              <a:t>, more distant – a lower weight.</a:t>
            </a:r>
          </a:p>
          <a:p>
            <a:pPr marL="8001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All weights must add up to 1.</a:t>
            </a:r>
          </a:p>
          <a:p>
            <a:pPr marL="8001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For example, for WMA(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600" dirty="0" smtClean="0">
                <a:cs typeface="Times New Roman" panose="02020603050405020304" pitchFamily="18" charset="0"/>
              </a:rPr>
              <a:t>=3), we can use weights 0.5 for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sz="1600" dirty="0" smtClean="0">
                <a:cs typeface="Times New Roman" panose="02020603050405020304" pitchFamily="18" charset="0"/>
              </a:rPr>
              <a:t>, 0.3 for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t-2</a:t>
            </a:r>
            <a:r>
              <a:rPr lang="en-US" sz="1600" dirty="0" smtClean="0">
                <a:cs typeface="Times New Roman" panose="02020603050405020304" pitchFamily="18" charset="0"/>
              </a:rPr>
              <a:t>, and 0.2 for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t-3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  <a:endParaRPr lang="en-US" sz="1600" dirty="0"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09588" y="4271963"/>
          <a:ext cx="82740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0" name="Equation" r:id="rId3" imgW="4063680" imgH="228600" progId="Equation.3">
                  <p:embed/>
                </p:oleObj>
              </mc:Choice>
              <mc:Fallback>
                <p:oleObj name="Equation" r:id="rId3" imgW="4063680" imgH="2286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9588" y="4271963"/>
                        <a:ext cx="8274050" cy="4651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240757" y="6323013"/>
          <a:ext cx="481171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1" name="Equation" r:id="rId5" imgW="3593880" imgH="228600" progId="Equation.3">
                  <p:embed/>
                </p:oleObj>
              </mc:Choice>
              <mc:Fallback>
                <p:oleObj name="Equation" r:id="rId5" imgW="3593880" imgH="2286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40757" y="6323013"/>
                        <a:ext cx="4811712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6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5323209"/>
          </a:xfrm>
        </p:spPr>
        <p:txBody>
          <a:bodyPr>
            <a:normAutofit lnSpcReduction="10000"/>
          </a:bodyPr>
          <a:lstStyle/>
          <a:p>
            <a:pPr marL="342900" indent="-3429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000" dirty="0" smtClean="0"/>
              <a:t>What is time series modeling?</a:t>
            </a:r>
            <a:endParaRPr lang="en-US" sz="2000" dirty="0"/>
          </a:p>
          <a:p>
            <a:pPr marL="342900" indent="-342900" eaLnBrk="1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sz="2000" dirty="0" smtClean="0"/>
              <a:t>Forecasting: extrapolation methods  </a:t>
            </a:r>
          </a:p>
          <a:p>
            <a:pPr marL="685800" lvl="1" indent="-342900">
              <a:spcBef>
                <a:spcPts val="600"/>
              </a:spcBef>
              <a:buFont typeface="+mj-lt"/>
              <a:buAutoNum type="alphaLcPeriod"/>
            </a:pPr>
            <a:r>
              <a:rPr lang="en-US" sz="1500" dirty="0" smtClean="0"/>
              <a:t>Two simplest extrapolation methods</a:t>
            </a:r>
            <a:endParaRPr lang="en-US" sz="1500" u="sng" dirty="0" smtClean="0">
              <a:solidFill>
                <a:srgbClr val="C00000"/>
              </a:solidFill>
            </a:endParaRPr>
          </a:p>
          <a:p>
            <a:pPr lvl="2">
              <a:buClr>
                <a:schemeClr val="tx1"/>
              </a:buClr>
            </a:pPr>
            <a:r>
              <a:rPr lang="en-US" sz="1200" dirty="0" smtClean="0"/>
              <a:t>Use last period’s data as the forecast for next period</a:t>
            </a:r>
          </a:p>
          <a:p>
            <a:pPr lvl="2">
              <a:buClr>
                <a:schemeClr val="tx1"/>
              </a:buClr>
            </a:pPr>
            <a:r>
              <a:rPr lang="en-US" sz="1200" dirty="0" smtClean="0"/>
              <a:t>Use the average of all historical data as the forecast for next period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500" dirty="0" smtClean="0">
                <a:solidFill>
                  <a:srgbClr val="C00000"/>
                </a:solidFill>
              </a:rPr>
              <a:t>Moving Average </a:t>
            </a:r>
            <a:r>
              <a:rPr lang="en-US" sz="1500" dirty="0" smtClean="0"/>
              <a:t>extrapolation</a:t>
            </a:r>
          </a:p>
          <a:p>
            <a:pPr lvl="2">
              <a:buClr>
                <a:schemeClr val="tx1"/>
              </a:buClr>
            </a:pPr>
            <a:r>
              <a:rPr lang="en-US" sz="1200" dirty="0" smtClean="0"/>
              <a:t>Simple Moving Average (MA) of order 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lvl="2">
              <a:buClr>
                <a:schemeClr val="tx1"/>
              </a:buClr>
            </a:pPr>
            <a:r>
              <a:rPr lang="en-US" sz="1200" dirty="0" smtClean="0">
                <a:cs typeface="Times New Roman" panose="02020603050405020304" pitchFamily="18" charset="0"/>
              </a:rPr>
              <a:t>Weighted Moving Average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5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Exponential Smoothing </a:t>
            </a:r>
            <a:r>
              <a:rPr lang="en-US" sz="1500" dirty="0" smtClean="0">
                <a:cs typeface="Times New Roman" panose="02020603050405020304" pitchFamily="18" charset="0"/>
              </a:rPr>
              <a:t>extrapolation </a:t>
            </a:r>
          </a:p>
          <a:p>
            <a:pPr lvl="2">
              <a:buClr>
                <a:schemeClr val="tx1"/>
              </a:buClr>
            </a:pPr>
            <a:r>
              <a:rPr lang="en-US" sz="1200" dirty="0" smtClean="0"/>
              <a:t>Exponential Smoothing with smoothing constant </a:t>
            </a:r>
            <a:r>
              <a:rPr lang="el-GR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1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cs typeface="Times New Roman" panose="02020603050405020304" pitchFamily="18" charset="0"/>
              </a:rPr>
              <a:t>Forecasting: regression-based methods</a:t>
            </a:r>
            <a:endParaRPr lang="en-US" u="sng" dirty="0" smtClean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dirty="0" smtClean="0">
                <a:cs typeface="Times New Roman" panose="02020603050405020304" pitchFamily="18" charset="0"/>
              </a:rPr>
              <a:t>Time series regression model with 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trend</a:t>
            </a:r>
            <a:r>
              <a:rPr lang="en-US" sz="1400" dirty="0" smtClean="0">
                <a:cs typeface="Times New Roman" panose="02020603050405020304" pitchFamily="18" charset="0"/>
              </a:rPr>
              <a:t> 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dirty="0" smtClean="0">
                <a:cs typeface="Times New Roman" panose="02020603050405020304" pitchFamily="18" charset="0"/>
              </a:rPr>
              <a:t>Time series regression model with 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seasonality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dirty="0" smtClean="0">
                <a:cs typeface="Times New Roman" panose="02020603050405020304" pitchFamily="18" charset="0"/>
              </a:rPr>
              <a:t>Controlling for other causal variables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dirty="0" err="1" smtClean="0">
                <a:solidFill>
                  <a:srgbClr val="C00000"/>
                </a:solidFill>
                <a:cs typeface="Times New Roman" panose="02020603050405020304" pitchFamily="18" charset="0"/>
              </a:rPr>
              <a:t>Autoregression</a:t>
            </a:r>
            <a:r>
              <a:rPr lang="en-US" sz="1400" dirty="0" smtClean="0">
                <a:cs typeface="Times New Roman" panose="02020603050405020304" pitchFamily="18" charset="0"/>
              </a:rPr>
              <a:t> (AR) model of order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marL="0" indent="0">
              <a:spcBef>
                <a:spcPts val="180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000" dirty="0" smtClean="0">
                <a:cs typeface="Times New Roman" panose="02020603050405020304" pitchFamily="18" charset="0"/>
              </a:rPr>
              <a:t>Forecast accuracy: error metrics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cs typeface="Times New Roman" panose="02020603050405020304" pitchFamily="18" charset="0"/>
              </a:rPr>
              <a:t>Mean Absolute Error (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MAE</a:t>
            </a:r>
            <a:r>
              <a:rPr lang="en-US" sz="1400" dirty="0" smtClean="0"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Times New Roman" panose="02020603050405020304" pitchFamily="18" charset="0"/>
              </a:rPr>
              <a:t>Mean Square </a:t>
            </a:r>
            <a:r>
              <a:rPr lang="en-US" sz="1400" dirty="0" smtClean="0">
                <a:cs typeface="Times New Roman" panose="02020603050405020304" pitchFamily="18" charset="0"/>
              </a:rPr>
              <a:t>Error (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MSE</a:t>
            </a:r>
            <a:r>
              <a:rPr lang="en-US" sz="1400" dirty="0" smtClean="0"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cs typeface="Times New Roman" panose="02020603050405020304" pitchFamily="18" charset="0"/>
              </a:rPr>
              <a:t>Root Mean Square Error (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RMSE</a:t>
            </a:r>
            <a:r>
              <a:rPr lang="en-US" sz="1400" dirty="0" smtClean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In this lecture:</a:t>
            </a:r>
            <a:endParaRPr lang="en-US" sz="2400" b="1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9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118466"/>
            <a:ext cx="8039100" cy="533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>
                <a:cs typeface="Times New Roman" panose="02020603050405020304" pitchFamily="18" charset="0"/>
              </a:rPr>
              <a:t>4</a:t>
            </a:r>
            <a:r>
              <a:rPr lang="en-US" sz="1800" b="1" dirty="0" smtClean="0">
                <a:cs typeface="Times New Roman" panose="02020603050405020304" pitchFamily="18" charset="0"/>
              </a:rPr>
              <a:t>.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Weighted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Moving Average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  <a:endParaRPr lang="en-US" sz="18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90500" y="1576388"/>
            <a:ext cx="6123988" cy="40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7372"/>
            <a:ext cx="498475" cy="573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43188"/>
            <a:ext cx="6591300" cy="387667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96000" y="2538837"/>
            <a:ext cx="1295400" cy="3567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0" y="3810000"/>
            <a:ext cx="457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7315200" y="3810000"/>
            <a:ext cx="304800" cy="114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574800" y="3341686"/>
            <a:ext cx="533400" cy="480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620000" y="358176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77.7 = </a:t>
            </a:r>
            <a:r>
              <a:rPr lang="en-US" sz="1600" dirty="0" smtClean="0">
                <a:solidFill>
                  <a:srgbClr val="990099"/>
                </a:solidFill>
                <a:latin typeface="+mn-lt"/>
              </a:rPr>
              <a:t>0.5</a:t>
            </a: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*91</a:t>
            </a:r>
          </a:p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        + </a:t>
            </a:r>
            <a:r>
              <a:rPr lang="en-US" sz="1600" dirty="0" smtClean="0">
                <a:solidFill>
                  <a:srgbClr val="990099"/>
                </a:solidFill>
                <a:latin typeface="+mn-lt"/>
              </a:rPr>
              <a:t>0.3</a:t>
            </a: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*70</a:t>
            </a:r>
          </a:p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        + </a:t>
            </a:r>
            <a:r>
              <a:rPr lang="en-US" sz="1600" dirty="0" smtClean="0">
                <a:solidFill>
                  <a:srgbClr val="990099"/>
                </a:solidFill>
                <a:latin typeface="+mn-lt"/>
              </a:rPr>
              <a:t>0.2</a:t>
            </a: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*56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382000" y="4412766"/>
            <a:ext cx="0" cy="387834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739883" y="4421328"/>
            <a:ext cx="3425" cy="736299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08354" y="4789477"/>
            <a:ext cx="83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009900"/>
                </a:solidFill>
                <a:latin typeface="+mn-lt"/>
              </a:rPr>
              <a:t>weights</a:t>
            </a:r>
          </a:p>
          <a:p>
            <a:endParaRPr lang="en-US" sz="1100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53400" y="5166189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rgbClr val="009900"/>
                </a:solidFill>
                <a:latin typeface="+mn-lt"/>
              </a:rPr>
              <a:t>a</a:t>
            </a:r>
            <a:r>
              <a:rPr lang="en-US" sz="1100" dirty="0" smtClean="0">
                <a:solidFill>
                  <a:srgbClr val="009900"/>
                </a:solidFill>
                <a:latin typeface="+mn-lt"/>
              </a:rPr>
              <a:t>ctual values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14488" y="2291007"/>
            <a:ext cx="85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Forecast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78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50530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>
                <a:cs typeface="Times New Roman" panose="02020603050405020304" pitchFamily="18" charset="0"/>
              </a:rPr>
              <a:t>4</a:t>
            </a:r>
            <a:r>
              <a:rPr lang="en-US" sz="1800" b="1" dirty="0" smtClean="0">
                <a:cs typeface="Times New Roman" panose="02020603050405020304" pitchFamily="18" charset="0"/>
              </a:rPr>
              <a:t>.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Weighted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Moving Average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51435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600" b="1" dirty="0" smtClean="0">
                <a:cs typeface="Times New Roman" panose="02020603050405020304" pitchFamily="18" charset="0"/>
              </a:rPr>
              <a:t>Drawback:</a:t>
            </a: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Weights are subjective.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50530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>
                <a:cs typeface="Times New Roman" panose="02020603050405020304" pitchFamily="18" charset="0"/>
              </a:rPr>
              <a:t>4</a:t>
            </a:r>
            <a:r>
              <a:rPr lang="en-US" sz="1800" b="1" dirty="0" smtClean="0">
                <a:cs typeface="Times New Roman" panose="02020603050405020304" pitchFamily="18" charset="0"/>
              </a:rPr>
              <a:t>.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Weighted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Moving Average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51435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600" b="1" dirty="0" smtClean="0">
                <a:cs typeface="Times New Roman" panose="02020603050405020304" pitchFamily="18" charset="0"/>
              </a:rPr>
              <a:t>Drawback:</a:t>
            </a:r>
          </a:p>
          <a:p>
            <a:pPr marL="800100" indent="-285750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Weights are subjective.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5</a:t>
            </a:r>
            <a:r>
              <a:rPr lang="en-US" sz="2000" b="1" dirty="0" smtClean="0">
                <a:cs typeface="Times New Roman" panose="02020603050405020304" pitchFamily="18" charset="0"/>
              </a:rPr>
              <a:t>. </a:t>
            </a:r>
            <a:r>
              <a:rPr 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Exponential Smoothing </a:t>
            </a:r>
            <a:r>
              <a:rPr lang="en-US" sz="20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8001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u="sng" dirty="0" smtClean="0">
                <a:cs typeface="Times New Roman" panose="02020603050405020304" pitchFamily="18" charset="0"/>
              </a:rPr>
              <a:t>Idea</a:t>
            </a:r>
            <a:r>
              <a:rPr lang="en-US" sz="1600" dirty="0" smtClean="0">
                <a:cs typeface="Times New Roman" panose="02020603050405020304" pitchFamily="18" charset="0"/>
              </a:rPr>
              <a:t>: Each past observation is assigned a </a:t>
            </a:r>
            <a:r>
              <a:rPr lang="en-US" sz="16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weight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marL="8001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More recent observations are given a higher weight, more distant – a lower weight.</a:t>
            </a:r>
          </a:p>
          <a:p>
            <a:pPr marL="8001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Weights decrease smoothly.</a:t>
            </a:r>
          </a:p>
          <a:p>
            <a:pPr marL="800100" indent="-342900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cs typeface="Times New Roman" panose="02020603050405020304" pitchFamily="18" charset="0"/>
              </a:rPr>
              <a:t>Weights depend on the </a:t>
            </a:r>
            <a:r>
              <a:rPr lang="en-US" sz="1600" b="1" dirty="0" smtClean="0">
                <a:solidFill>
                  <a:srgbClr val="FF00FF"/>
                </a:solidFill>
                <a:cs typeface="Times New Roman" panose="02020603050405020304" pitchFamily="18" charset="0"/>
              </a:rPr>
              <a:t>smoothing constant </a:t>
            </a:r>
            <a:r>
              <a:rPr lang="el-GR" sz="2000" b="1" dirty="0" smtClean="0">
                <a:solidFill>
                  <a:srgbClr val="FF00FF"/>
                </a:solidFill>
                <a:cs typeface="Times New Roman" panose="02020603050405020304" pitchFamily="18" charset="0"/>
              </a:rPr>
              <a:t>α</a:t>
            </a:r>
            <a:r>
              <a:rPr lang="en-US" sz="2000" b="1" dirty="0" smtClean="0">
                <a:solidFill>
                  <a:srgbClr val="FF00FF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 (between 0 and 1).</a:t>
            </a:r>
          </a:p>
          <a:p>
            <a:pPr marL="800100" indent="-342900">
              <a:buFont typeface="Wingdings" panose="05000000000000000000" pitchFamily="2" charset="2"/>
              <a:buChar char="§"/>
            </a:pPr>
            <a:r>
              <a:rPr lang="en-US" sz="1600" b="1" dirty="0" smtClean="0">
                <a:cs typeface="Times New Roman" panose="02020603050405020304" pitchFamily="18" charset="0"/>
              </a:rPr>
              <a:t>Drawback</a:t>
            </a:r>
            <a:r>
              <a:rPr lang="en-US" sz="1600" dirty="0" smtClean="0">
                <a:cs typeface="Times New Roman" panose="02020603050405020304" pitchFamily="18" charset="0"/>
              </a:rPr>
              <a:t>: We decide on the value of </a:t>
            </a:r>
            <a:r>
              <a:rPr lang="el-GR" sz="1600" dirty="0" smtClean="0">
                <a:cs typeface="Times New Roman" panose="02020603050405020304" pitchFamily="18" charset="0"/>
              </a:rPr>
              <a:t>α</a:t>
            </a:r>
            <a:r>
              <a:rPr lang="en-US" sz="1600" dirty="0" smtClean="0">
                <a:cs typeface="Times New Roman" panose="02020603050405020304" pitchFamily="18" charset="0"/>
              </a:rPr>
              <a:t>, so this method is also somewhat subjective.</a:t>
            </a:r>
            <a:endParaRPr lang="en-US" sz="1600" dirty="0"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6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43075" y="3962400"/>
          <a:ext cx="5611813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Equation" r:id="rId3" imgW="2755800" imgH="228600" progId="Equation.3">
                  <p:embed/>
                </p:oleObj>
              </mc:Choice>
              <mc:Fallback>
                <p:oleObj name="Equation" r:id="rId3" imgW="2755800" imgH="2286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3075" y="3962400"/>
                        <a:ext cx="5611813" cy="4651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7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118466"/>
            <a:ext cx="8039100" cy="533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 smtClean="0">
                <a:cs typeface="Times New Roman" panose="02020603050405020304" pitchFamily="18" charset="0"/>
              </a:rPr>
              <a:t>5.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Exponential Smoothing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  <a:endParaRPr lang="en-US" sz="18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90500" y="1576388"/>
            <a:ext cx="6438900" cy="40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7372"/>
            <a:ext cx="498475" cy="573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93988"/>
            <a:ext cx="7867650" cy="38576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467600" y="2569002"/>
            <a:ext cx="704850" cy="3567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5538" y="2327150"/>
            <a:ext cx="85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Forecast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69250" y="2997200"/>
            <a:ext cx="2032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 flipV="1">
            <a:off x="8172450" y="2948940"/>
            <a:ext cx="217170" cy="159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75650" y="2790350"/>
            <a:ext cx="755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+mn-lt"/>
              </a:rPr>
              <a:t>= 88 from Week 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71600" y="2853478"/>
            <a:ext cx="2286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8185943" y="3613149"/>
            <a:ext cx="901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FF0000"/>
                </a:solidFill>
                <a:latin typeface="+mn-lt"/>
              </a:rPr>
              <a:t>= 0.3*70 +0.7*66.052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118466"/>
            <a:ext cx="8039100" cy="533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 smtClean="0">
                <a:cs typeface="Times New Roman" panose="02020603050405020304" pitchFamily="18" charset="0"/>
              </a:rPr>
              <a:t>5.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Exponential Smoothing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  <a:endParaRPr lang="en-US" sz="18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90500" y="1576388"/>
            <a:ext cx="6438900" cy="40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7372"/>
            <a:ext cx="498475" cy="573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93988"/>
            <a:ext cx="7867650" cy="38576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467600" y="2569002"/>
            <a:ext cx="704850" cy="3567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5538" y="2327150"/>
            <a:ext cx="85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+mn-lt"/>
              </a:rPr>
              <a:t>Forecast</a:t>
            </a:r>
            <a:endParaRPr 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39440" y="3524144"/>
            <a:ext cx="433009" cy="157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20000" y="3689520"/>
            <a:ext cx="552450" cy="242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 flipV="1">
            <a:off x="8172450" y="3723704"/>
            <a:ext cx="285750" cy="87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371600" y="3517794"/>
            <a:ext cx="22860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118466"/>
            <a:ext cx="8039100" cy="5334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b="1" dirty="0" smtClean="0">
                <a:cs typeface="Times New Roman" panose="02020603050405020304" pitchFamily="18" charset="0"/>
              </a:rPr>
              <a:t>5.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Exponential Smoothing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method</a:t>
            </a:r>
            <a:endParaRPr lang="en-US" sz="1800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2</a:t>
            </a:r>
            <a:r>
              <a:rPr lang="en-US" sz="2400" b="1" dirty="0" smtClean="0">
                <a:latin typeface="Arial" panose="020B0604020202020204" pitchFamily="34" charset="0"/>
              </a:rPr>
              <a:t>. Forecasting: extrapolation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90500" y="1576388"/>
            <a:ext cx="5295900" cy="40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800" dirty="0" smtClean="0">
                <a:cs typeface="Times New Roman" panose="02020603050405020304" pitchFamily="18" charset="0"/>
              </a:rPr>
              <a:t>See Excel data: </a:t>
            </a:r>
            <a:r>
              <a:rPr lang="en-US" sz="1800" b="1" dirty="0" smtClean="0">
                <a:solidFill>
                  <a:srgbClr val="009900"/>
                </a:solidFill>
                <a:cs typeface="Times New Roman" panose="02020603050405020304" pitchFamily="18" charset="0"/>
              </a:rPr>
              <a:t>Tablet Computer Sales.xlsx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07372"/>
            <a:ext cx="498475" cy="5738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7240"/>
          <a:stretch/>
        </p:blipFill>
        <p:spPr>
          <a:xfrm>
            <a:off x="304800" y="2693988"/>
            <a:ext cx="1790700" cy="3857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83655" r="-1089"/>
          <a:stretch/>
        </p:blipFill>
        <p:spPr>
          <a:xfrm>
            <a:off x="2133600" y="2681288"/>
            <a:ext cx="1371600" cy="3857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651866"/>
            <a:ext cx="5216017" cy="31393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81017" y="4208833"/>
            <a:ext cx="3048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57950" y="3200294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B050"/>
                </a:solidFill>
                <a:latin typeface="+mn-lt"/>
              </a:rPr>
              <a:t>α</a:t>
            </a:r>
            <a:r>
              <a:rPr lang="en-US" sz="1400" b="1" dirty="0" smtClean="0">
                <a:solidFill>
                  <a:srgbClr val="00B050"/>
                </a:solidFill>
                <a:latin typeface="+mn-lt"/>
              </a:rPr>
              <a:t> = 0.3</a:t>
            </a:r>
            <a:endParaRPr lang="en-US" sz="1400" b="1" dirty="0">
              <a:solidFill>
                <a:srgbClr val="00B050"/>
              </a:solidFill>
              <a:latin typeface="+mn-lt"/>
            </a:endParaRPr>
          </a:p>
        </p:txBody>
      </p:sp>
      <p:cxnSp>
        <p:nvCxnSpPr>
          <p:cNvPr id="15" name="Straight Arrow Connector 14"/>
          <p:cNvCxnSpPr>
            <a:stCxn id="7" idx="1"/>
          </p:cNvCxnSpPr>
          <p:nvPr/>
        </p:nvCxnSpPr>
        <p:spPr>
          <a:xfrm flipH="1">
            <a:off x="6146800" y="3354183"/>
            <a:ext cx="311150" cy="439094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0600" y="487680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+mn-lt"/>
              </a:rPr>
              <a:t>Actual</a:t>
            </a:r>
            <a:endParaRPr lang="en-US" sz="14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0350" y="3352694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C00000"/>
                </a:solidFill>
                <a:latin typeface="+mn-lt"/>
              </a:rPr>
              <a:t>α</a:t>
            </a:r>
            <a:r>
              <a:rPr lang="en-US" sz="1400" b="1" dirty="0" smtClean="0">
                <a:solidFill>
                  <a:srgbClr val="C00000"/>
                </a:solidFill>
                <a:latin typeface="+mn-lt"/>
              </a:rPr>
              <a:t> = 0.6</a:t>
            </a:r>
            <a:endParaRPr lang="en-US" sz="1400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>
          <a:xfrm flipH="1">
            <a:off x="6299200" y="3506583"/>
            <a:ext cx="311150" cy="4390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29050" y="5941827"/>
            <a:ext cx="512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Higher smoothing constant </a:t>
            </a:r>
            <a:r>
              <a:rPr lang="el-GR" sz="1600" dirty="0" smtClean="0">
                <a:latin typeface="+mn-lt"/>
              </a:rPr>
              <a:t>α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  <a:sym typeface="Wingdings" panose="05000000000000000000" pitchFamily="2" charset="2"/>
              </a:rPr>
              <a:t> more volatile, less smooth</a:t>
            </a:r>
            <a:endParaRPr lang="en-US" sz="1600" dirty="0"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6538913"/>
            <a:ext cx="319569" cy="3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3327187"/>
            <a:ext cx="8382000" cy="1278365"/>
          </a:xfrm>
        </p:spPr>
        <p:txBody>
          <a:bodyPr>
            <a:normAutofit/>
          </a:bodyPr>
          <a:lstStyle/>
          <a:p>
            <a:pPr marL="0" indent="0" defTabSz="114300" eaLnBrk="1" hangingPunct="1">
              <a:lnSpc>
                <a:spcPct val="90000"/>
              </a:lnSpc>
              <a:buNone/>
            </a:pPr>
            <a:r>
              <a:rPr lang="en-US" sz="2800" dirty="0" smtClean="0">
                <a:cs typeface="Times New Roman" panose="02020603050405020304" pitchFamily="18" charset="0"/>
              </a:rPr>
              <a:t>         Forecasting techniques for </a:t>
            </a:r>
            <a:r>
              <a:rPr lang="en-US" sz="2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NON-STATIONARY</a:t>
            </a:r>
            <a:r>
              <a:rPr lang="en-US" sz="2800" dirty="0" smtClean="0">
                <a:cs typeface="Times New Roman" panose="02020603050405020304" pitchFamily="18" charset="0"/>
              </a:rPr>
              <a:t> data</a:t>
            </a:r>
            <a:endParaRPr lang="en-US" sz="2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204388"/>
            <a:ext cx="1283897" cy="7713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133977"/>
            <a:ext cx="1297976" cy="7735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204388"/>
            <a:ext cx="1297976" cy="7558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5133976"/>
            <a:ext cx="1283897" cy="773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1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5323209"/>
          </a:xfrm>
        </p:spPr>
        <p:txBody>
          <a:bodyPr>
            <a:normAutofit lnSpcReduction="10000"/>
          </a:bodyPr>
          <a:lstStyle/>
          <a:p>
            <a:pPr marL="342900" indent="-3429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What is time series modeling?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Forecasting: extrapolation methods  </a:t>
            </a:r>
          </a:p>
          <a:p>
            <a:pPr marL="685800" lvl="1" indent="-342900">
              <a:spcBef>
                <a:spcPts val="600"/>
              </a:spcBef>
              <a:buFont typeface="+mj-lt"/>
              <a:buAutoNum type="alphaLcPeriod"/>
            </a:pPr>
            <a:r>
              <a:rPr lang="en-US" sz="1500" b="1" dirty="0" smtClean="0">
                <a:solidFill>
                  <a:schemeClr val="bg1">
                    <a:lumMod val="75000"/>
                  </a:schemeClr>
                </a:solidFill>
              </a:rPr>
              <a:t>Two simplest extrapolation methods</a:t>
            </a:r>
            <a:endParaRPr lang="en-US" sz="1500" b="1" u="sng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2">
              <a:buClr>
                <a:schemeClr val="bg1">
                  <a:lumMod val="75000"/>
                </a:schemeClr>
              </a:buClr>
            </a:pP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</a:rPr>
              <a:t>Use last period’s data as the forecast for next period</a:t>
            </a:r>
          </a:p>
          <a:p>
            <a:pPr lvl="2">
              <a:buClr>
                <a:schemeClr val="bg1">
                  <a:lumMod val="75000"/>
                </a:schemeClr>
              </a:buClr>
            </a:pP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</a:rPr>
              <a:t>Use the average of all historical data as the forecast for next period</a:t>
            </a:r>
          </a:p>
          <a:p>
            <a:pPr marL="685800" lvl="1" indent="-342900">
              <a:buClr>
                <a:schemeClr val="bg1">
                  <a:lumMod val="75000"/>
                </a:schemeClr>
              </a:buClr>
              <a:buFont typeface="+mj-lt"/>
              <a:buAutoNum type="alphaLcPeriod"/>
            </a:pPr>
            <a:r>
              <a:rPr lang="en-US" sz="1500" b="1" dirty="0" smtClean="0">
                <a:solidFill>
                  <a:schemeClr val="bg1">
                    <a:lumMod val="75000"/>
                  </a:schemeClr>
                </a:solidFill>
              </a:rPr>
              <a:t>Moving Average extrapolation</a:t>
            </a:r>
          </a:p>
          <a:p>
            <a:pPr lvl="2">
              <a:buClr>
                <a:schemeClr val="bg1">
                  <a:lumMod val="75000"/>
                </a:schemeClr>
              </a:buClr>
            </a:pP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</a:rPr>
              <a:t>Simple Moving Average (MA) of order </a:t>
            </a:r>
            <a:r>
              <a:rPr lang="en-US" sz="1200" b="1" i="1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lvl="2">
              <a:buClr>
                <a:schemeClr val="bg1">
                  <a:lumMod val="75000"/>
                </a:schemeClr>
              </a:buClr>
            </a:pP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Weighted Moving Average</a:t>
            </a:r>
          </a:p>
          <a:p>
            <a:pPr marL="685800" lvl="1" indent="-342900">
              <a:buClr>
                <a:schemeClr val="bg1">
                  <a:lumMod val="75000"/>
                </a:schemeClr>
              </a:buClr>
              <a:buFont typeface="+mj-lt"/>
              <a:buAutoNum type="alphaLcPeriod"/>
            </a:pPr>
            <a:r>
              <a:rPr lang="en-US" sz="1500" b="1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Exponential Smoothing extrapolation </a:t>
            </a:r>
          </a:p>
          <a:p>
            <a:pPr lvl="2">
              <a:buClr>
                <a:schemeClr val="bg1">
                  <a:lumMod val="75000"/>
                </a:schemeClr>
              </a:buClr>
            </a:pP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</a:rPr>
              <a:t>Exponential Smoothing with smoothing constant </a:t>
            </a:r>
            <a:r>
              <a:rPr lang="el-GR" sz="1200" b="1" i="1" dirty="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1200" b="1" i="1" dirty="0" smtClean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b="1" dirty="0" smtClean="0">
                <a:cs typeface="Times New Roman" panose="02020603050405020304" pitchFamily="18" charset="0"/>
              </a:rPr>
              <a:t>Forecasting: regression-based methods</a:t>
            </a:r>
            <a:endParaRPr lang="en-US" b="1" u="sng" dirty="0" smtClean="0">
              <a:cs typeface="Times New Roman" panose="02020603050405020304" pitchFamily="18" charset="0"/>
            </a:endParaRP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b="1" dirty="0" smtClean="0">
                <a:cs typeface="Times New Roman" panose="02020603050405020304" pitchFamily="18" charset="0"/>
              </a:rPr>
              <a:t>Time series regression model with </a:t>
            </a:r>
            <a:r>
              <a:rPr lang="en-US" sz="14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trend</a:t>
            </a:r>
            <a:r>
              <a:rPr lang="en-US" sz="1400" b="1" dirty="0" smtClean="0">
                <a:cs typeface="Times New Roman" panose="02020603050405020304" pitchFamily="18" charset="0"/>
              </a:rPr>
              <a:t> 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b="1" dirty="0" smtClean="0">
                <a:cs typeface="Times New Roman" panose="02020603050405020304" pitchFamily="18" charset="0"/>
              </a:rPr>
              <a:t>Time series regression model with </a:t>
            </a:r>
            <a:r>
              <a:rPr lang="en-US" sz="14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seasonality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b="1" dirty="0" smtClean="0">
                <a:cs typeface="Times New Roman" panose="02020603050405020304" pitchFamily="18" charset="0"/>
              </a:rPr>
              <a:t>Controlling for other causal variables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b="1" dirty="0" err="1" smtClean="0">
                <a:solidFill>
                  <a:srgbClr val="C00000"/>
                </a:solidFill>
                <a:cs typeface="Times New Roman" panose="02020603050405020304" pitchFamily="18" charset="0"/>
              </a:rPr>
              <a:t>Autoregression</a:t>
            </a:r>
            <a:r>
              <a:rPr lang="en-US" sz="1400" b="1" dirty="0" smtClean="0">
                <a:cs typeface="Times New Roman" panose="02020603050405020304" pitchFamily="18" charset="0"/>
              </a:rPr>
              <a:t> (AR) model of order </a:t>
            </a:r>
            <a:r>
              <a:rPr lang="en-US" sz="1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marL="0" indent="0">
              <a:spcBef>
                <a:spcPts val="180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Forecast accuracy: error metrics</a:t>
            </a:r>
          </a:p>
          <a:p>
            <a:pPr lvl="1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Mean Absolute Error (MAE)</a:t>
            </a:r>
          </a:p>
          <a:p>
            <a:pPr lvl="1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Mean Square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Error (MSE)</a:t>
            </a:r>
          </a:p>
          <a:p>
            <a:pPr lvl="1"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Times New Roman" panose="02020603050405020304" pitchFamily="18" charset="0"/>
              </a:rPr>
              <a:t>Root Mean Square Error (RMSE)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In this lecture:</a:t>
            </a:r>
            <a:endParaRPr lang="en-US" sz="2400" b="1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21005"/>
            <a:ext cx="6934200" cy="1278365"/>
          </a:xfrm>
        </p:spPr>
        <p:txBody>
          <a:bodyPr>
            <a:normAutofit/>
          </a:bodyPr>
          <a:lstStyle/>
          <a:p>
            <a:pPr marL="0" indent="0" defTabSz="114300" eaLnBrk="1" hangingPunct="1">
              <a:lnSpc>
                <a:spcPct val="90000"/>
              </a:lnSpc>
              <a:buNone/>
            </a:pPr>
            <a:r>
              <a:rPr lang="en-US" sz="2800" dirty="0" smtClean="0">
                <a:cs typeface="Times New Roman" panose="02020603050405020304" pitchFamily="18" charset="0"/>
              </a:rPr>
              <a:t>         a) Forecasting time series data with </a:t>
            </a:r>
            <a:r>
              <a:rPr lang="en-US" sz="2800" b="1" dirty="0" smtClean="0">
                <a:cs typeface="Times New Roman" panose="02020603050405020304" pitchFamily="18" charset="0"/>
              </a:rPr>
              <a:t>trend</a:t>
            </a:r>
            <a:endParaRPr lang="en-US" sz="2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 t="21668" r="2218" b="2073"/>
          <a:stretch/>
        </p:blipFill>
        <p:spPr>
          <a:xfrm>
            <a:off x="2861733" y="3112614"/>
            <a:ext cx="2819400" cy="13408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4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127836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Nuclear Power.xlsx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0" y="561294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90099"/>
                </a:solidFill>
              </a:rPr>
              <a:t>non-stationary (trend)</a:t>
            </a:r>
            <a:endParaRPr lang="en-US" dirty="0">
              <a:solidFill>
                <a:srgbClr val="990099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90661"/>
            <a:ext cx="2667000" cy="4249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72" y="2362068"/>
            <a:ext cx="4645555" cy="293243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4598987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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Time series </a:t>
            </a:r>
            <a:r>
              <a:rPr lang="en-US" sz="1800" dirty="0" smtClean="0">
                <a:cs typeface="Times New Roman" panose="02020603050405020304" pitchFamily="18" charset="0"/>
              </a:rPr>
              <a:t>= a sequence of measurements of the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same variable </a:t>
            </a:r>
            <a:r>
              <a:rPr lang="en-US" sz="1800" dirty="0" smtClean="0">
                <a:cs typeface="Times New Roman" panose="02020603050405020304" pitchFamily="18" charset="0"/>
              </a:rPr>
              <a:t>obtained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over a period of time</a:t>
            </a:r>
            <a:r>
              <a:rPr lang="en-US" sz="1800" dirty="0" smtClean="0">
                <a:cs typeface="Times New Roman" panose="02020603050405020304" pitchFamily="18" charset="0"/>
              </a:rPr>
              <a:t>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1. What is time series modeling?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68592" y="6470863"/>
            <a:ext cx="2057400" cy="365125"/>
          </a:xfrm>
        </p:spPr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8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49768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Linear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trend: </a:t>
            </a:r>
            <a:r>
              <a:rPr lang="en-US" sz="1600" dirty="0" smtClean="0">
                <a:cs typeface="Times New Roman" panose="02020603050405020304" pitchFamily="18" charset="0"/>
              </a:rPr>
              <a:t>Add </a:t>
            </a:r>
            <a:r>
              <a:rPr lang="en-US" sz="1600" dirty="0" smtClean="0">
                <a:cs typeface="Times New Roman" panose="02020603050405020304" pitchFamily="18" charset="0"/>
              </a:rPr>
              <a:t>trend (t)  </a:t>
            </a:r>
            <a:r>
              <a:rPr lang="en-US" sz="1600" dirty="0" smtClean="0">
                <a:cs typeface="Times New Roman" panose="02020603050405020304" pitchFamily="18" charset="0"/>
              </a:rPr>
              <a:t>into regression as an explanatory variable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cs typeface="Times New Roman" panose="02020603050405020304" pitchFamily="18" charset="0"/>
              </a:rPr>
              <a:t>		</a:t>
            </a:r>
            <a:r>
              <a:rPr lang="en-US" sz="2000" dirty="0"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cs typeface="Times New Roman" panose="02020603050405020304" pitchFamily="18" charset="0"/>
              </a:rPr>
              <a:t>y</a:t>
            </a:r>
            <a:r>
              <a:rPr lang="en-US" sz="2000" baseline="-25000" dirty="0" err="1">
                <a:cs typeface="Times New Roman" panose="02020603050405020304" pitchFamily="18" charset="0"/>
              </a:rPr>
              <a:t>t</a:t>
            </a:r>
            <a:r>
              <a:rPr lang="en-US" sz="2000" dirty="0">
                <a:cs typeface="Times New Roman" panose="02020603050405020304" pitchFamily="18" charset="0"/>
              </a:rPr>
              <a:t> = a + b*t </a:t>
            </a:r>
            <a:endParaRPr lang="en-US" sz="20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73533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Nuclear Power.xlsx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Linear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trend: </a:t>
            </a:r>
            <a:r>
              <a:rPr lang="en-US" sz="1600" dirty="0" smtClean="0">
                <a:cs typeface="Times New Roman" panose="02020603050405020304" pitchFamily="18" charset="0"/>
              </a:rPr>
              <a:t>Add trend into regression as an explanatory variable.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" y="2667001"/>
            <a:ext cx="4422775" cy="37502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2497667" y="3124200"/>
            <a:ext cx="397933" cy="3429000"/>
          </a:xfrm>
          <a:prstGeom prst="rect">
            <a:avLst/>
          </a:prstGeom>
          <a:noFill/>
          <a:ln w="22225">
            <a:solidFill>
              <a:srgbClr val="FF0000"/>
            </a:solidFill>
          </a:ln>
          <a:effectLst>
            <a:glow rad="139700">
              <a:srgbClr val="FF00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62200" y="6527800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TREND</a:t>
            </a:r>
            <a:endParaRPr lang="en-US" sz="1400" b="1" dirty="0">
              <a:latin typeface="+mn-lt"/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5105400" y="6019800"/>
            <a:ext cx="190500" cy="5080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72100" y="595063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Forecast for years 2007, 2008, 2009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0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Nuclear Power.xlsx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Linear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trend: </a:t>
            </a:r>
            <a:r>
              <a:rPr lang="en-US" sz="1600" dirty="0" smtClean="0">
                <a:cs typeface="Times New Roman" panose="02020603050405020304" pitchFamily="18" charset="0"/>
              </a:rPr>
              <a:t>Add trend into regression as an explanatory variable.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" y="2667001"/>
            <a:ext cx="4422775" cy="37502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276600"/>
            <a:ext cx="3848100" cy="23579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705600" y="3733800"/>
            <a:ext cx="609600" cy="3309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U.S.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86650" y="4211113"/>
            <a:ext cx="819150" cy="33099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France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29008" y="4737493"/>
            <a:ext cx="957792" cy="33099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626745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Nuclear Power.xlsx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Linear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trend: </a:t>
            </a:r>
            <a:r>
              <a:rPr lang="en-US" sz="1600" dirty="0" smtClean="0">
                <a:cs typeface="Times New Roman" panose="02020603050405020304" pitchFamily="18" charset="0"/>
              </a:rPr>
              <a:t>Add trend into regression as an explanatory variable.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" y="2667001"/>
            <a:ext cx="4422775" cy="37502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276600"/>
            <a:ext cx="3848100" cy="23579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705600" y="3733800"/>
            <a:ext cx="609600" cy="3309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U.S.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86650" y="4211113"/>
            <a:ext cx="819150" cy="33099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France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29008" y="4737493"/>
            <a:ext cx="957792" cy="33099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Canada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27158" y="5849521"/>
            <a:ext cx="3317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Is the trend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</a:rPr>
              <a:t>non-linear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(quadratic)? 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719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324850" cy="49768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Nonlinear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trend </a:t>
            </a:r>
            <a:r>
              <a:rPr lang="en-US" sz="1800" dirty="0" smtClean="0">
                <a:cs typeface="Times New Roman" panose="02020603050405020304" pitchFamily="18" charset="0"/>
              </a:rPr>
              <a:t>types: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endParaRPr lang="en-US" sz="1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6858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Polynomial </a:t>
            </a:r>
            <a:r>
              <a:rPr lang="en-US" sz="1600" dirty="0" smtClean="0">
                <a:cs typeface="Times New Roman" panose="02020603050405020304" pitchFamily="18" charset="0"/>
              </a:rPr>
              <a:t>trend:</a:t>
            </a: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>
                <a:cs typeface="Times New Roman" panose="02020603050405020304" pitchFamily="18" charset="0"/>
              </a:rPr>
              <a:t>	</a:t>
            </a:r>
            <a:endParaRPr lang="en-US" sz="1600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>
                <a:solidFill>
                  <a:srgbClr val="FF00FF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00FF"/>
                </a:solidFill>
                <a:cs typeface="Times New Roman" panose="02020603050405020304" pitchFamily="18" charset="0"/>
              </a:rPr>
              <a:t>      </a:t>
            </a:r>
            <a:r>
              <a:rPr lang="en-US" sz="1600" b="1" dirty="0" smtClean="0">
                <a:cs typeface="Times New Roman" panose="02020603050405020304" pitchFamily="18" charset="0"/>
              </a:rPr>
              <a:t>Quadratic</a:t>
            </a:r>
            <a:r>
              <a:rPr lang="en-US" sz="1600" dirty="0" smtClean="0">
                <a:cs typeface="Times New Roman" panose="02020603050405020304" pitchFamily="18" charset="0"/>
              </a:rPr>
              <a:t> = polynomial or order 2. </a:t>
            </a:r>
            <a:r>
              <a:rPr lang="en-US" sz="1600" dirty="0" smtClean="0">
                <a:cs typeface="Times New Roman" panose="02020603050405020304" pitchFamily="18" charset="0"/>
              </a:rPr>
              <a:t>Add </a:t>
            </a:r>
            <a:r>
              <a:rPr lang="en-US" sz="2000" b="1" i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 smtClean="0">
                <a:cs typeface="Times New Roman" panose="02020603050405020304" pitchFamily="18" charset="0"/>
              </a:rPr>
              <a:t> and </a:t>
            </a:r>
            <a:r>
              <a:rPr lang="en-US" sz="2000" b="1" i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i="1" baseline="30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 smtClean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into regression as </a:t>
            </a:r>
            <a:r>
              <a:rPr lang="en-US" sz="1600" dirty="0" smtClean="0">
                <a:cs typeface="Times New Roman" panose="02020603050405020304" pitchFamily="18" charset="0"/>
              </a:rPr>
              <a:t>explanatory variables.</a:t>
            </a: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cs typeface="Times New Roman" panose="02020603050405020304" pitchFamily="18" charset="0"/>
              </a:rPr>
              <a:t>		</a:t>
            </a:r>
            <a:r>
              <a:rPr lang="en-US" dirty="0" err="1" smtClean="0">
                <a:cs typeface="Times New Roman" panose="02020603050405020304" pitchFamily="18" charset="0"/>
              </a:rPr>
              <a:t>y</a:t>
            </a:r>
            <a:r>
              <a:rPr lang="en-US" baseline="-25000" dirty="0" err="1" smtClean="0">
                <a:cs typeface="Times New Roman" panose="02020603050405020304" pitchFamily="18" charset="0"/>
              </a:rPr>
              <a:t>t</a:t>
            </a:r>
            <a:r>
              <a:rPr lang="en-US" dirty="0" smtClean="0">
                <a:cs typeface="Times New Roman" panose="02020603050405020304" pitchFamily="18" charset="0"/>
              </a:rPr>
              <a:t> = a + b*t + c*t</a:t>
            </a:r>
            <a:r>
              <a:rPr lang="en-US" baseline="30000" dirty="0" smtClean="0">
                <a:cs typeface="Times New Roman" panose="02020603050405020304" pitchFamily="18" charset="0"/>
              </a:rPr>
              <a:t>2</a:t>
            </a:r>
            <a:endParaRPr lang="en-US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 smtClean="0">
                <a:solidFill>
                  <a:srgbClr val="FF00FF"/>
                </a:solidFill>
                <a:cs typeface="Times New Roman" panose="02020603050405020304" pitchFamily="18" charset="0"/>
              </a:rPr>
              <a:t>       </a:t>
            </a:r>
            <a:r>
              <a:rPr lang="en-US" sz="1600" b="1" dirty="0" smtClean="0">
                <a:cs typeface="Times New Roman" panose="02020603050405020304" pitchFamily="18" charset="0"/>
              </a:rPr>
              <a:t>Cubic</a:t>
            </a:r>
            <a:r>
              <a:rPr lang="en-US" sz="1600" dirty="0" smtClean="0">
                <a:cs typeface="Times New Roman" panose="02020603050405020304" pitchFamily="18" charset="0"/>
              </a:rPr>
              <a:t> </a:t>
            </a:r>
            <a:r>
              <a:rPr lang="en-US" sz="1600" dirty="0">
                <a:cs typeface="Times New Roman" panose="02020603050405020304" pitchFamily="18" charset="0"/>
              </a:rPr>
              <a:t>= polynomial or order </a:t>
            </a:r>
            <a:r>
              <a:rPr lang="en-US" sz="1600" dirty="0" smtClean="0">
                <a:cs typeface="Times New Roman" panose="02020603050405020304" pitchFamily="18" charset="0"/>
              </a:rPr>
              <a:t>3. </a:t>
            </a:r>
            <a:r>
              <a:rPr lang="en-US" sz="1600" dirty="0">
                <a:cs typeface="Times New Roman" panose="02020603050405020304" pitchFamily="18" charset="0"/>
              </a:rPr>
              <a:t>Add </a:t>
            </a:r>
            <a:r>
              <a:rPr lang="en-US" sz="20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cs typeface="Times New Roman" panose="02020603050405020304" pitchFamily="18" charset="0"/>
              </a:rPr>
              <a:t> ,</a:t>
            </a:r>
            <a:r>
              <a:rPr lang="en-US" sz="1600" i="1" dirty="0" smtClean="0"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i="1" baseline="30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, and </a:t>
            </a:r>
            <a:r>
              <a:rPr lang="en-US" sz="2000" b="1" i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i="1" baseline="30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cs typeface="Times New Roman" panose="02020603050405020304" pitchFamily="18" charset="0"/>
              </a:rPr>
              <a:t> into </a:t>
            </a:r>
            <a:r>
              <a:rPr lang="en-US" sz="1600" dirty="0">
                <a:cs typeface="Times New Roman" panose="02020603050405020304" pitchFamily="18" charset="0"/>
              </a:rPr>
              <a:t>regression as explanatory variables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 smtClean="0">
                <a:cs typeface="Times New Roman" panose="02020603050405020304" pitchFamily="18" charset="0"/>
              </a:rPr>
              <a:t>			</a:t>
            </a:r>
            <a:r>
              <a:rPr lang="en-US" dirty="0" err="1" smtClean="0">
                <a:cs typeface="Times New Roman" panose="02020603050405020304" pitchFamily="18" charset="0"/>
              </a:rPr>
              <a:t>y</a:t>
            </a:r>
            <a:r>
              <a:rPr lang="en-US" baseline="-25000" dirty="0" err="1" smtClean="0">
                <a:cs typeface="Times New Roman" panose="02020603050405020304" pitchFamily="18" charset="0"/>
              </a:rPr>
              <a:t>t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= a + b*t + </a:t>
            </a:r>
            <a:r>
              <a:rPr lang="en-US" dirty="0" smtClean="0">
                <a:cs typeface="Times New Roman" panose="02020603050405020304" pitchFamily="18" charset="0"/>
              </a:rPr>
              <a:t>c*t</a:t>
            </a:r>
            <a:r>
              <a:rPr lang="en-US" baseline="30000" dirty="0" smtClean="0">
                <a:cs typeface="Times New Roman" panose="02020603050405020304" pitchFamily="18" charset="0"/>
              </a:rPr>
              <a:t>2 </a:t>
            </a:r>
            <a:r>
              <a:rPr lang="en-US" dirty="0" smtClean="0">
                <a:cs typeface="Times New Roman" panose="02020603050405020304" pitchFamily="18" charset="0"/>
              </a:rPr>
              <a:t> + d*t</a:t>
            </a:r>
            <a:r>
              <a:rPr lang="en-US" baseline="30000" dirty="0">
                <a:cs typeface="Times New Roman" panose="02020603050405020304" pitchFamily="18" charset="0"/>
              </a:rPr>
              <a:t>3</a:t>
            </a:r>
            <a:endParaRPr lang="en-US" dirty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sz="1600" dirty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sz="1600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b="1" dirty="0" smtClean="0">
                <a:cs typeface="Times New Roman" panose="02020603050405020304" pitchFamily="18" charset="0"/>
              </a:rPr>
              <a:t>2.    </a:t>
            </a:r>
            <a:r>
              <a:rPr lang="en-US" sz="1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Exponential</a:t>
            </a:r>
            <a:r>
              <a:rPr lang="en-US" sz="1600" dirty="0" smtClean="0">
                <a:cs typeface="Times New Roman" panose="02020603050405020304" pitchFamily="18" charset="0"/>
              </a:rPr>
              <a:t> trend:</a:t>
            </a:r>
            <a:endParaRPr lang="en-US" sz="1600" dirty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sz="1600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      			 </a:t>
            </a:r>
            <a:r>
              <a:rPr lang="en-US" dirty="0" smtClean="0">
                <a:cs typeface="Times New Roman" panose="02020603050405020304" pitchFamily="18" charset="0"/>
              </a:rPr>
              <a:t>ln(</a:t>
            </a:r>
            <a:r>
              <a:rPr lang="en-US" dirty="0" err="1" smtClean="0">
                <a:cs typeface="Times New Roman" panose="02020603050405020304" pitchFamily="18" charset="0"/>
              </a:rPr>
              <a:t>y</a:t>
            </a:r>
            <a:r>
              <a:rPr lang="en-US" baseline="-25000" dirty="0" err="1" smtClean="0">
                <a:cs typeface="Times New Roman" panose="02020603050405020304" pitchFamily="18" charset="0"/>
              </a:rPr>
              <a:t>t</a:t>
            </a:r>
            <a:r>
              <a:rPr lang="en-US" dirty="0" smtClean="0">
                <a:cs typeface="Times New Roman" panose="02020603050405020304" pitchFamily="18" charset="0"/>
              </a:rPr>
              <a:t>) = a </a:t>
            </a:r>
            <a:r>
              <a:rPr lang="en-US" dirty="0">
                <a:cs typeface="Times New Roman" panose="02020603050405020304" pitchFamily="18" charset="0"/>
              </a:rPr>
              <a:t>+ b*t </a:t>
            </a:r>
            <a:endParaRPr lang="en-US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" t="21668" r="2218" b="2073"/>
          <a:stretch/>
        </p:blipFill>
        <p:spPr>
          <a:xfrm>
            <a:off x="2362200" y="5590117"/>
            <a:ext cx="1833688" cy="87206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761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324850" cy="497681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Nonlinear</a:t>
            </a:r>
            <a:r>
              <a:rPr lang="en-US" sz="1800" b="1" dirty="0" smtClean="0"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trend </a:t>
            </a:r>
            <a:r>
              <a:rPr lang="en-US" sz="1800" dirty="0" smtClean="0">
                <a:cs typeface="Times New Roman" panose="02020603050405020304" pitchFamily="18" charset="0"/>
              </a:rPr>
              <a:t>types: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endParaRPr lang="en-US" sz="18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6858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Polynomial </a:t>
            </a:r>
            <a:r>
              <a:rPr lang="en-US" sz="1600" dirty="0" smtClean="0">
                <a:cs typeface="Times New Roman" panose="02020603050405020304" pitchFamily="18" charset="0"/>
              </a:rPr>
              <a:t>trend:</a:t>
            </a: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>
                <a:cs typeface="Times New Roman" panose="02020603050405020304" pitchFamily="18" charset="0"/>
              </a:rPr>
              <a:t>	</a:t>
            </a:r>
            <a:endParaRPr lang="en-US" sz="1600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>
                <a:solidFill>
                  <a:srgbClr val="FF00FF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FF00FF"/>
                </a:solidFill>
                <a:cs typeface="Times New Roman" panose="02020603050405020304" pitchFamily="18" charset="0"/>
              </a:rPr>
              <a:t>      </a:t>
            </a:r>
            <a:r>
              <a:rPr lang="en-US" sz="1600" b="1" dirty="0" smtClean="0">
                <a:cs typeface="Times New Roman" panose="02020603050405020304" pitchFamily="18" charset="0"/>
              </a:rPr>
              <a:t>Quadratic</a:t>
            </a:r>
            <a:r>
              <a:rPr lang="en-US" sz="1600" dirty="0" smtClean="0">
                <a:cs typeface="Times New Roman" panose="02020603050405020304" pitchFamily="18" charset="0"/>
              </a:rPr>
              <a:t> = polynomial or order 2. </a:t>
            </a:r>
            <a:r>
              <a:rPr lang="en-US" sz="1600" dirty="0" smtClean="0">
                <a:cs typeface="Times New Roman" panose="02020603050405020304" pitchFamily="18" charset="0"/>
              </a:rPr>
              <a:t>Add </a:t>
            </a:r>
            <a:r>
              <a:rPr lang="en-US" sz="2000" b="1" i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 smtClean="0">
                <a:cs typeface="Times New Roman" panose="02020603050405020304" pitchFamily="18" charset="0"/>
              </a:rPr>
              <a:t> and </a:t>
            </a:r>
            <a:r>
              <a:rPr lang="en-US" sz="2000" b="1" i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i="1" baseline="30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 smtClean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into regression as </a:t>
            </a:r>
            <a:r>
              <a:rPr lang="en-US" sz="1600" dirty="0" smtClean="0">
                <a:cs typeface="Times New Roman" panose="02020603050405020304" pitchFamily="18" charset="0"/>
              </a:rPr>
              <a:t>explanatory variables.</a:t>
            </a: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cs typeface="Times New Roman" panose="02020603050405020304" pitchFamily="18" charset="0"/>
              </a:rPr>
              <a:t>		</a:t>
            </a:r>
            <a:r>
              <a:rPr lang="en-US" dirty="0" err="1" smtClean="0">
                <a:cs typeface="Times New Roman" panose="02020603050405020304" pitchFamily="18" charset="0"/>
              </a:rPr>
              <a:t>y</a:t>
            </a:r>
            <a:r>
              <a:rPr lang="en-US" baseline="-25000" dirty="0" err="1" smtClean="0">
                <a:cs typeface="Times New Roman" panose="02020603050405020304" pitchFamily="18" charset="0"/>
              </a:rPr>
              <a:t>t</a:t>
            </a:r>
            <a:r>
              <a:rPr lang="en-US" dirty="0" smtClean="0">
                <a:cs typeface="Times New Roman" panose="02020603050405020304" pitchFamily="18" charset="0"/>
              </a:rPr>
              <a:t> = a + b*t + c*t</a:t>
            </a:r>
            <a:r>
              <a:rPr lang="en-US" baseline="30000" dirty="0" smtClean="0">
                <a:cs typeface="Times New Roman" panose="02020603050405020304" pitchFamily="18" charset="0"/>
              </a:rPr>
              <a:t>2</a:t>
            </a:r>
            <a:endParaRPr lang="en-US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 smtClean="0">
                <a:solidFill>
                  <a:srgbClr val="FF00FF"/>
                </a:solidFill>
                <a:cs typeface="Times New Roman" panose="02020603050405020304" pitchFamily="18" charset="0"/>
              </a:rPr>
              <a:t>       </a:t>
            </a:r>
            <a:r>
              <a:rPr lang="en-US" sz="1600" b="1" dirty="0" smtClean="0">
                <a:cs typeface="Times New Roman" panose="02020603050405020304" pitchFamily="18" charset="0"/>
              </a:rPr>
              <a:t>Cubic</a:t>
            </a:r>
            <a:r>
              <a:rPr lang="en-US" sz="1600" dirty="0" smtClean="0">
                <a:cs typeface="Times New Roman" panose="02020603050405020304" pitchFamily="18" charset="0"/>
              </a:rPr>
              <a:t> </a:t>
            </a:r>
            <a:r>
              <a:rPr lang="en-US" sz="1600" dirty="0">
                <a:cs typeface="Times New Roman" panose="02020603050405020304" pitchFamily="18" charset="0"/>
              </a:rPr>
              <a:t>= polynomial or order </a:t>
            </a:r>
            <a:r>
              <a:rPr lang="en-US" sz="1600" dirty="0" smtClean="0">
                <a:cs typeface="Times New Roman" panose="02020603050405020304" pitchFamily="18" charset="0"/>
              </a:rPr>
              <a:t>3. </a:t>
            </a:r>
            <a:r>
              <a:rPr lang="en-US" sz="1600" dirty="0">
                <a:cs typeface="Times New Roman" panose="02020603050405020304" pitchFamily="18" charset="0"/>
              </a:rPr>
              <a:t>Add </a:t>
            </a:r>
            <a:r>
              <a:rPr lang="en-US" sz="20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cs typeface="Times New Roman" panose="02020603050405020304" pitchFamily="18" charset="0"/>
              </a:rPr>
              <a:t> ,</a:t>
            </a:r>
            <a:r>
              <a:rPr lang="en-US" sz="1600" dirty="0" smtClean="0"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i="1" baseline="30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, and </a:t>
            </a:r>
            <a:r>
              <a:rPr lang="en-US" sz="2000" b="1" i="1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i="1" baseline="30000" dirty="0" smtClean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600" dirty="0" smtClean="0">
                <a:cs typeface="Times New Roman" panose="02020603050405020304" pitchFamily="18" charset="0"/>
              </a:rPr>
              <a:t> into </a:t>
            </a:r>
            <a:r>
              <a:rPr lang="en-US" sz="1600" dirty="0">
                <a:cs typeface="Times New Roman" panose="02020603050405020304" pitchFamily="18" charset="0"/>
              </a:rPr>
              <a:t>regression as explanatory variables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 smtClean="0">
                <a:cs typeface="Times New Roman" panose="02020603050405020304" pitchFamily="18" charset="0"/>
              </a:rPr>
              <a:t>			</a:t>
            </a:r>
            <a:r>
              <a:rPr lang="en-US" dirty="0" err="1" smtClean="0">
                <a:cs typeface="Times New Roman" panose="02020603050405020304" pitchFamily="18" charset="0"/>
              </a:rPr>
              <a:t>y</a:t>
            </a:r>
            <a:r>
              <a:rPr lang="en-US" baseline="-25000" dirty="0" err="1" smtClean="0">
                <a:cs typeface="Times New Roman" panose="02020603050405020304" pitchFamily="18" charset="0"/>
              </a:rPr>
              <a:t>t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= a + b*t + </a:t>
            </a:r>
            <a:r>
              <a:rPr lang="en-US" dirty="0" smtClean="0">
                <a:cs typeface="Times New Roman" panose="02020603050405020304" pitchFamily="18" charset="0"/>
              </a:rPr>
              <a:t>c*t</a:t>
            </a:r>
            <a:r>
              <a:rPr lang="en-US" baseline="30000" dirty="0" smtClean="0">
                <a:cs typeface="Times New Roman" panose="02020603050405020304" pitchFamily="18" charset="0"/>
              </a:rPr>
              <a:t>2 </a:t>
            </a:r>
            <a:r>
              <a:rPr lang="en-US" dirty="0" smtClean="0">
                <a:cs typeface="Times New Roman" panose="02020603050405020304" pitchFamily="18" charset="0"/>
              </a:rPr>
              <a:t> + d*t</a:t>
            </a:r>
            <a:r>
              <a:rPr lang="en-US" baseline="30000" dirty="0">
                <a:cs typeface="Times New Roman" panose="02020603050405020304" pitchFamily="18" charset="0"/>
              </a:rPr>
              <a:t>3</a:t>
            </a:r>
            <a:endParaRPr lang="en-US" dirty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sz="1600" dirty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sz="1600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b="1" dirty="0" smtClean="0">
                <a:cs typeface="Times New Roman" panose="02020603050405020304" pitchFamily="18" charset="0"/>
              </a:rPr>
              <a:t>2.    </a:t>
            </a:r>
            <a:r>
              <a:rPr lang="en-US" sz="1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Exponential</a:t>
            </a:r>
            <a:r>
              <a:rPr lang="en-US" sz="1600" dirty="0" smtClean="0">
                <a:cs typeface="Times New Roman" panose="02020603050405020304" pitchFamily="18" charset="0"/>
              </a:rPr>
              <a:t> trend:</a:t>
            </a:r>
            <a:endParaRPr lang="en-US" sz="1600" dirty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sz="1600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      			 </a:t>
            </a:r>
            <a:r>
              <a:rPr lang="en-US" dirty="0" smtClean="0">
                <a:cs typeface="Times New Roman" panose="02020603050405020304" pitchFamily="18" charset="0"/>
              </a:rPr>
              <a:t>ln(</a:t>
            </a:r>
            <a:r>
              <a:rPr lang="en-US" dirty="0" err="1" smtClean="0">
                <a:cs typeface="Times New Roman" panose="02020603050405020304" pitchFamily="18" charset="0"/>
              </a:rPr>
              <a:t>y</a:t>
            </a:r>
            <a:r>
              <a:rPr lang="en-US" baseline="-25000" dirty="0" err="1" smtClean="0">
                <a:cs typeface="Times New Roman" panose="02020603050405020304" pitchFamily="18" charset="0"/>
              </a:rPr>
              <a:t>t</a:t>
            </a:r>
            <a:r>
              <a:rPr lang="en-US" dirty="0" smtClean="0">
                <a:cs typeface="Times New Roman" panose="02020603050405020304" pitchFamily="18" charset="0"/>
              </a:rPr>
              <a:t>) = a </a:t>
            </a:r>
            <a:r>
              <a:rPr lang="en-US" dirty="0">
                <a:cs typeface="Times New Roman" panose="02020603050405020304" pitchFamily="18" charset="0"/>
              </a:rPr>
              <a:t>+ b*t </a:t>
            </a:r>
            <a:endParaRPr lang="en-US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400" dirty="0" smtClean="0">
                <a:cs typeface="Times New Roman" panose="02020603050405020304" pitchFamily="18" charset="0"/>
              </a:rPr>
              <a:t>	Forecasted </a:t>
            </a:r>
            <a:r>
              <a:rPr lang="en-US" sz="1400" dirty="0" err="1" smtClean="0">
                <a:cs typeface="Times New Roman" panose="02020603050405020304" pitchFamily="18" charset="0"/>
              </a:rPr>
              <a:t>y</a:t>
            </a:r>
            <a:r>
              <a:rPr lang="en-US" sz="1400" baseline="-25000" dirty="0" err="1" smtClean="0">
                <a:cs typeface="Times New Roman" panose="02020603050405020304" pitchFamily="18" charset="0"/>
              </a:rPr>
              <a:t>t</a:t>
            </a:r>
            <a:r>
              <a:rPr lang="en-US" sz="1400" dirty="0" smtClean="0">
                <a:cs typeface="Times New Roman" panose="02020603050405020304" pitchFamily="18" charset="0"/>
              </a:rPr>
              <a:t> = </a:t>
            </a:r>
            <a:r>
              <a:rPr lang="en-US" sz="1400" dirty="0" err="1" smtClean="0">
                <a:cs typeface="Times New Roman" panose="02020603050405020304" pitchFamily="18" charset="0"/>
              </a:rPr>
              <a:t>e</a:t>
            </a:r>
            <a:r>
              <a:rPr lang="en-US" sz="1400" baseline="30000" dirty="0" err="1" smtClean="0">
                <a:cs typeface="Times New Roman" panose="02020603050405020304" pitchFamily="18" charset="0"/>
              </a:rPr>
              <a:t>a</a:t>
            </a:r>
            <a:r>
              <a:rPr lang="en-US" sz="1400" dirty="0"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cs typeface="Times New Roman" panose="02020603050405020304" pitchFamily="18" charset="0"/>
              </a:rPr>
              <a:t>* </a:t>
            </a:r>
            <a:r>
              <a:rPr lang="en-US" sz="1400" dirty="0" err="1" smtClean="0">
                <a:cs typeface="Times New Roman" panose="02020603050405020304" pitchFamily="18" charset="0"/>
              </a:rPr>
              <a:t>e</a:t>
            </a:r>
            <a:r>
              <a:rPr lang="en-US" sz="1400" baseline="30000" dirty="0" err="1" smtClean="0">
                <a:cs typeface="Times New Roman" panose="02020603050405020304" pitchFamily="18" charset="0"/>
              </a:rPr>
              <a:t>b</a:t>
            </a:r>
            <a:r>
              <a:rPr lang="en-US" sz="1400" baseline="30000" dirty="0" smtClean="0">
                <a:cs typeface="Times New Roman" panose="02020603050405020304" pitchFamily="18" charset="0"/>
              </a:rPr>
              <a:t>*t</a:t>
            </a:r>
            <a:endParaRPr lang="en-US" sz="1400" dirty="0" smtClean="0">
              <a:cs typeface="Times New Roman" panose="02020603050405020304" pitchFamily="18" charset="0"/>
            </a:endParaRP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400" dirty="0"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cs typeface="Times New Roman" panose="02020603050405020304" pitchFamily="18" charset="0"/>
              </a:rPr>
              <a:t>        With each period, y is forecasted to increase by </a:t>
            </a:r>
            <a:r>
              <a:rPr lang="en-US" sz="1400" u="sng" dirty="0" smtClean="0">
                <a:cs typeface="Times New Roman" panose="02020603050405020304" pitchFamily="18" charset="0"/>
              </a:rPr>
              <a:t>b*100 percent</a:t>
            </a:r>
            <a:r>
              <a:rPr lang="en-US" sz="1400" dirty="0" smtClean="0">
                <a:cs typeface="Times New Roman" panose="02020603050405020304" pitchFamily="18" charset="0"/>
              </a:rPr>
              <a:t>. </a:t>
            </a:r>
          </a:p>
          <a:p>
            <a:pPr marL="342900" lvl="1" indent="0">
              <a:buClr>
                <a:schemeClr val="tx1"/>
              </a:buClr>
              <a:buNone/>
            </a:pPr>
            <a:r>
              <a:rPr lang="en-US" sz="1400" dirty="0">
                <a:cs typeface="Times New Roman" panose="02020603050405020304" pitchFamily="18" charset="0"/>
              </a:rPr>
              <a:t>	</a:t>
            </a:r>
            <a:r>
              <a:rPr lang="en-US" sz="1400" dirty="0" smtClean="0">
                <a:cs typeface="Times New Roman" panose="02020603050405020304" pitchFamily="18" charset="0"/>
              </a:rPr>
              <a:t>					     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Recall Lecture 05:</a:t>
            </a:r>
            <a:endParaRPr lang="en-US" sz="1400" dirty="0" smtClean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1" y="4569960"/>
            <a:ext cx="3009900" cy="2143049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5791200" y="4368800"/>
            <a:ext cx="3225837" cy="2489200"/>
          </a:xfrm>
          <a:custGeom>
            <a:avLst/>
            <a:gdLst>
              <a:gd name="connsiteX0" fmla="*/ 872067 w 3225837"/>
              <a:gd name="connsiteY0" fmla="*/ 76200 h 2489200"/>
              <a:gd name="connsiteX1" fmla="*/ 829733 w 3225837"/>
              <a:gd name="connsiteY1" fmla="*/ 110067 h 2489200"/>
              <a:gd name="connsiteX2" fmla="*/ 736600 w 3225837"/>
              <a:gd name="connsiteY2" fmla="*/ 169334 h 2489200"/>
              <a:gd name="connsiteX3" fmla="*/ 592667 w 3225837"/>
              <a:gd name="connsiteY3" fmla="*/ 177800 h 2489200"/>
              <a:gd name="connsiteX4" fmla="*/ 567267 w 3225837"/>
              <a:gd name="connsiteY4" fmla="*/ 186267 h 2489200"/>
              <a:gd name="connsiteX5" fmla="*/ 516467 w 3225837"/>
              <a:gd name="connsiteY5" fmla="*/ 194734 h 2489200"/>
              <a:gd name="connsiteX6" fmla="*/ 499533 w 3225837"/>
              <a:gd name="connsiteY6" fmla="*/ 211667 h 2489200"/>
              <a:gd name="connsiteX7" fmla="*/ 465667 w 3225837"/>
              <a:gd name="connsiteY7" fmla="*/ 220134 h 2489200"/>
              <a:gd name="connsiteX8" fmla="*/ 347133 w 3225837"/>
              <a:gd name="connsiteY8" fmla="*/ 194734 h 2489200"/>
              <a:gd name="connsiteX9" fmla="*/ 313267 w 3225837"/>
              <a:gd name="connsiteY9" fmla="*/ 186267 h 2489200"/>
              <a:gd name="connsiteX10" fmla="*/ 220133 w 3225837"/>
              <a:gd name="connsiteY10" fmla="*/ 194734 h 2489200"/>
              <a:gd name="connsiteX11" fmla="*/ 194733 w 3225837"/>
              <a:gd name="connsiteY11" fmla="*/ 220134 h 2489200"/>
              <a:gd name="connsiteX12" fmla="*/ 177800 w 3225837"/>
              <a:gd name="connsiteY12" fmla="*/ 270934 h 2489200"/>
              <a:gd name="connsiteX13" fmla="*/ 169333 w 3225837"/>
              <a:gd name="connsiteY13" fmla="*/ 296334 h 2489200"/>
              <a:gd name="connsiteX14" fmla="*/ 143933 w 3225837"/>
              <a:gd name="connsiteY14" fmla="*/ 313267 h 2489200"/>
              <a:gd name="connsiteX15" fmla="*/ 76200 w 3225837"/>
              <a:gd name="connsiteY15" fmla="*/ 389467 h 2489200"/>
              <a:gd name="connsiteX16" fmla="*/ 59267 w 3225837"/>
              <a:gd name="connsiteY16" fmla="*/ 541867 h 2489200"/>
              <a:gd name="connsiteX17" fmla="*/ 33867 w 3225837"/>
              <a:gd name="connsiteY17" fmla="*/ 592667 h 2489200"/>
              <a:gd name="connsiteX18" fmla="*/ 0 w 3225837"/>
              <a:gd name="connsiteY18" fmla="*/ 668867 h 2489200"/>
              <a:gd name="connsiteX19" fmla="*/ 8467 w 3225837"/>
              <a:gd name="connsiteY19" fmla="*/ 770467 h 2489200"/>
              <a:gd name="connsiteX20" fmla="*/ 25400 w 3225837"/>
              <a:gd name="connsiteY20" fmla="*/ 795867 h 2489200"/>
              <a:gd name="connsiteX21" fmla="*/ 42333 w 3225837"/>
              <a:gd name="connsiteY21" fmla="*/ 829734 h 2489200"/>
              <a:gd name="connsiteX22" fmla="*/ 59267 w 3225837"/>
              <a:gd name="connsiteY22" fmla="*/ 855134 h 2489200"/>
              <a:gd name="connsiteX23" fmla="*/ 84667 w 3225837"/>
              <a:gd name="connsiteY23" fmla="*/ 914400 h 2489200"/>
              <a:gd name="connsiteX24" fmla="*/ 101600 w 3225837"/>
              <a:gd name="connsiteY24" fmla="*/ 1143000 h 2489200"/>
              <a:gd name="connsiteX25" fmla="*/ 118533 w 3225837"/>
              <a:gd name="connsiteY25" fmla="*/ 1176867 h 2489200"/>
              <a:gd name="connsiteX26" fmla="*/ 135467 w 3225837"/>
              <a:gd name="connsiteY26" fmla="*/ 1193800 h 2489200"/>
              <a:gd name="connsiteX27" fmla="*/ 127000 w 3225837"/>
              <a:gd name="connsiteY27" fmla="*/ 1236134 h 2489200"/>
              <a:gd name="connsiteX28" fmla="*/ 67733 w 3225837"/>
              <a:gd name="connsiteY28" fmla="*/ 1286934 h 2489200"/>
              <a:gd name="connsiteX29" fmla="*/ 16933 w 3225837"/>
              <a:gd name="connsiteY29" fmla="*/ 1337734 h 2489200"/>
              <a:gd name="connsiteX30" fmla="*/ 8467 w 3225837"/>
              <a:gd name="connsiteY30" fmla="*/ 1363134 h 2489200"/>
              <a:gd name="connsiteX31" fmla="*/ 33867 w 3225837"/>
              <a:gd name="connsiteY31" fmla="*/ 1405467 h 2489200"/>
              <a:gd name="connsiteX32" fmla="*/ 50800 w 3225837"/>
              <a:gd name="connsiteY32" fmla="*/ 1430867 h 2489200"/>
              <a:gd name="connsiteX33" fmla="*/ 59267 w 3225837"/>
              <a:gd name="connsiteY33" fmla="*/ 1464734 h 2489200"/>
              <a:gd name="connsiteX34" fmla="*/ 67733 w 3225837"/>
              <a:gd name="connsiteY34" fmla="*/ 1490134 h 2489200"/>
              <a:gd name="connsiteX35" fmla="*/ 59267 w 3225837"/>
              <a:gd name="connsiteY35" fmla="*/ 1540934 h 2489200"/>
              <a:gd name="connsiteX36" fmla="*/ 42333 w 3225837"/>
              <a:gd name="connsiteY36" fmla="*/ 1566334 h 2489200"/>
              <a:gd name="connsiteX37" fmla="*/ 84667 w 3225837"/>
              <a:gd name="connsiteY37" fmla="*/ 1642534 h 2489200"/>
              <a:gd name="connsiteX38" fmla="*/ 76200 w 3225837"/>
              <a:gd name="connsiteY38" fmla="*/ 1684867 h 2489200"/>
              <a:gd name="connsiteX39" fmla="*/ 50800 w 3225837"/>
              <a:gd name="connsiteY39" fmla="*/ 1710267 h 2489200"/>
              <a:gd name="connsiteX40" fmla="*/ 59267 w 3225837"/>
              <a:gd name="connsiteY40" fmla="*/ 1794934 h 2489200"/>
              <a:gd name="connsiteX41" fmla="*/ 84667 w 3225837"/>
              <a:gd name="connsiteY41" fmla="*/ 1820334 h 2489200"/>
              <a:gd name="connsiteX42" fmla="*/ 101600 w 3225837"/>
              <a:gd name="connsiteY42" fmla="*/ 1845734 h 2489200"/>
              <a:gd name="connsiteX43" fmla="*/ 127000 w 3225837"/>
              <a:gd name="connsiteY43" fmla="*/ 1896534 h 2489200"/>
              <a:gd name="connsiteX44" fmla="*/ 118533 w 3225837"/>
              <a:gd name="connsiteY44" fmla="*/ 1955800 h 2489200"/>
              <a:gd name="connsiteX45" fmla="*/ 101600 w 3225837"/>
              <a:gd name="connsiteY45" fmla="*/ 1981200 h 2489200"/>
              <a:gd name="connsiteX46" fmla="*/ 118533 w 3225837"/>
              <a:gd name="connsiteY46" fmla="*/ 2048934 h 2489200"/>
              <a:gd name="connsiteX47" fmla="*/ 160867 w 3225837"/>
              <a:gd name="connsiteY47" fmla="*/ 2091267 h 2489200"/>
              <a:gd name="connsiteX48" fmla="*/ 203200 w 3225837"/>
              <a:gd name="connsiteY48" fmla="*/ 2142067 h 2489200"/>
              <a:gd name="connsiteX49" fmla="*/ 228600 w 3225837"/>
              <a:gd name="connsiteY49" fmla="*/ 2192867 h 2489200"/>
              <a:gd name="connsiteX50" fmla="*/ 254000 w 3225837"/>
              <a:gd name="connsiteY50" fmla="*/ 2218267 h 2489200"/>
              <a:gd name="connsiteX51" fmla="*/ 262467 w 3225837"/>
              <a:gd name="connsiteY51" fmla="*/ 2243667 h 2489200"/>
              <a:gd name="connsiteX52" fmla="*/ 279400 w 3225837"/>
              <a:gd name="connsiteY52" fmla="*/ 2269067 h 2489200"/>
              <a:gd name="connsiteX53" fmla="*/ 330200 w 3225837"/>
              <a:gd name="connsiteY53" fmla="*/ 2311400 h 2489200"/>
              <a:gd name="connsiteX54" fmla="*/ 355600 w 3225837"/>
              <a:gd name="connsiteY54" fmla="*/ 2319867 h 2489200"/>
              <a:gd name="connsiteX55" fmla="*/ 550333 w 3225837"/>
              <a:gd name="connsiteY55" fmla="*/ 2311400 h 2489200"/>
              <a:gd name="connsiteX56" fmla="*/ 558800 w 3225837"/>
              <a:gd name="connsiteY56" fmla="*/ 2286000 h 2489200"/>
              <a:gd name="connsiteX57" fmla="*/ 584200 w 3225837"/>
              <a:gd name="connsiteY57" fmla="*/ 2319867 h 2489200"/>
              <a:gd name="connsiteX58" fmla="*/ 618067 w 3225837"/>
              <a:gd name="connsiteY58" fmla="*/ 2336800 h 2489200"/>
              <a:gd name="connsiteX59" fmla="*/ 643467 w 3225837"/>
              <a:gd name="connsiteY59" fmla="*/ 2353734 h 2489200"/>
              <a:gd name="connsiteX60" fmla="*/ 778933 w 3225837"/>
              <a:gd name="connsiteY60" fmla="*/ 2404534 h 2489200"/>
              <a:gd name="connsiteX61" fmla="*/ 821267 w 3225837"/>
              <a:gd name="connsiteY61" fmla="*/ 2413000 h 2489200"/>
              <a:gd name="connsiteX62" fmla="*/ 872067 w 3225837"/>
              <a:gd name="connsiteY62" fmla="*/ 2404534 h 2489200"/>
              <a:gd name="connsiteX63" fmla="*/ 897467 w 3225837"/>
              <a:gd name="connsiteY63" fmla="*/ 2396067 h 2489200"/>
              <a:gd name="connsiteX64" fmla="*/ 965200 w 3225837"/>
              <a:gd name="connsiteY64" fmla="*/ 2404534 h 2489200"/>
              <a:gd name="connsiteX65" fmla="*/ 1016000 w 3225837"/>
              <a:gd name="connsiteY65" fmla="*/ 2421467 h 2489200"/>
              <a:gd name="connsiteX66" fmla="*/ 1176867 w 3225837"/>
              <a:gd name="connsiteY66" fmla="*/ 2446867 h 2489200"/>
              <a:gd name="connsiteX67" fmla="*/ 1244600 w 3225837"/>
              <a:gd name="connsiteY67" fmla="*/ 2480734 h 2489200"/>
              <a:gd name="connsiteX68" fmla="*/ 1295400 w 3225837"/>
              <a:gd name="connsiteY68" fmla="*/ 2463800 h 2489200"/>
              <a:gd name="connsiteX69" fmla="*/ 1524000 w 3225837"/>
              <a:gd name="connsiteY69" fmla="*/ 2446867 h 2489200"/>
              <a:gd name="connsiteX70" fmla="*/ 1617133 w 3225837"/>
              <a:gd name="connsiteY70" fmla="*/ 2455334 h 2489200"/>
              <a:gd name="connsiteX71" fmla="*/ 1701800 w 3225837"/>
              <a:gd name="connsiteY71" fmla="*/ 2489200 h 2489200"/>
              <a:gd name="connsiteX72" fmla="*/ 1803400 w 3225837"/>
              <a:gd name="connsiteY72" fmla="*/ 2472267 h 2489200"/>
              <a:gd name="connsiteX73" fmla="*/ 1845733 w 3225837"/>
              <a:gd name="connsiteY73" fmla="*/ 2429934 h 2489200"/>
              <a:gd name="connsiteX74" fmla="*/ 1871133 w 3225837"/>
              <a:gd name="connsiteY74" fmla="*/ 2413000 h 2489200"/>
              <a:gd name="connsiteX75" fmla="*/ 1930400 w 3225837"/>
              <a:gd name="connsiteY75" fmla="*/ 2362200 h 2489200"/>
              <a:gd name="connsiteX76" fmla="*/ 1955800 w 3225837"/>
              <a:gd name="connsiteY76" fmla="*/ 2353734 h 2489200"/>
              <a:gd name="connsiteX77" fmla="*/ 2175933 w 3225837"/>
              <a:gd name="connsiteY77" fmla="*/ 2362200 h 2489200"/>
              <a:gd name="connsiteX78" fmla="*/ 2192867 w 3225837"/>
              <a:gd name="connsiteY78" fmla="*/ 2379134 h 2489200"/>
              <a:gd name="connsiteX79" fmla="*/ 2319867 w 3225837"/>
              <a:gd name="connsiteY79" fmla="*/ 2429934 h 2489200"/>
              <a:gd name="connsiteX80" fmla="*/ 2556933 w 3225837"/>
              <a:gd name="connsiteY80" fmla="*/ 2446867 h 2489200"/>
              <a:gd name="connsiteX81" fmla="*/ 2633133 w 3225837"/>
              <a:gd name="connsiteY81" fmla="*/ 2463800 h 2489200"/>
              <a:gd name="connsiteX82" fmla="*/ 2726267 w 3225837"/>
              <a:gd name="connsiteY82" fmla="*/ 2455334 h 2489200"/>
              <a:gd name="connsiteX83" fmla="*/ 2760133 w 3225837"/>
              <a:gd name="connsiteY83" fmla="*/ 2438400 h 2489200"/>
              <a:gd name="connsiteX84" fmla="*/ 2802467 w 3225837"/>
              <a:gd name="connsiteY84" fmla="*/ 2396067 h 2489200"/>
              <a:gd name="connsiteX85" fmla="*/ 2836333 w 3225837"/>
              <a:gd name="connsiteY85" fmla="*/ 2387600 h 2489200"/>
              <a:gd name="connsiteX86" fmla="*/ 2980267 w 3225837"/>
              <a:gd name="connsiteY86" fmla="*/ 2387600 h 2489200"/>
              <a:gd name="connsiteX87" fmla="*/ 3014133 w 3225837"/>
              <a:gd name="connsiteY87" fmla="*/ 2353734 h 2489200"/>
              <a:gd name="connsiteX88" fmla="*/ 3048000 w 3225837"/>
              <a:gd name="connsiteY88" fmla="*/ 2336800 h 2489200"/>
              <a:gd name="connsiteX89" fmla="*/ 3073400 w 3225837"/>
              <a:gd name="connsiteY89" fmla="*/ 2319867 h 2489200"/>
              <a:gd name="connsiteX90" fmla="*/ 3141133 w 3225837"/>
              <a:gd name="connsiteY90" fmla="*/ 2277534 h 2489200"/>
              <a:gd name="connsiteX91" fmla="*/ 3158067 w 3225837"/>
              <a:gd name="connsiteY91" fmla="*/ 2235200 h 2489200"/>
              <a:gd name="connsiteX92" fmla="*/ 3175000 w 3225837"/>
              <a:gd name="connsiteY92" fmla="*/ 2209800 h 2489200"/>
              <a:gd name="connsiteX93" fmla="*/ 3183467 w 3225837"/>
              <a:gd name="connsiteY93" fmla="*/ 2167467 h 2489200"/>
              <a:gd name="connsiteX94" fmla="*/ 3175000 w 3225837"/>
              <a:gd name="connsiteY94" fmla="*/ 1947334 h 2489200"/>
              <a:gd name="connsiteX95" fmla="*/ 3166533 w 3225837"/>
              <a:gd name="connsiteY95" fmla="*/ 1921934 h 2489200"/>
              <a:gd name="connsiteX96" fmla="*/ 3158067 w 3225837"/>
              <a:gd name="connsiteY96" fmla="*/ 1718734 h 2489200"/>
              <a:gd name="connsiteX97" fmla="*/ 3175000 w 3225837"/>
              <a:gd name="connsiteY97" fmla="*/ 1625600 h 2489200"/>
              <a:gd name="connsiteX98" fmla="*/ 3191933 w 3225837"/>
              <a:gd name="connsiteY98" fmla="*/ 1540934 h 2489200"/>
              <a:gd name="connsiteX99" fmla="*/ 3183467 w 3225837"/>
              <a:gd name="connsiteY99" fmla="*/ 1388534 h 2489200"/>
              <a:gd name="connsiteX100" fmla="*/ 3166533 w 3225837"/>
              <a:gd name="connsiteY100" fmla="*/ 1354667 h 2489200"/>
              <a:gd name="connsiteX101" fmla="*/ 3158067 w 3225837"/>
              <a:gd name="connsiteY101" fmla="*/ 1329267 h 2489200"/>
              <a:gd name="connsiteX102" fmla="*/ 3175000 w 3225837"/>
              <a:gd name="connsiteY102" fmla="*/ 1202267 h 2489200"/>
              <a:gd name="connsiteX103" fmla="*/ 3166533 w 3225837"/>
              <a:gd name="connsiteY103" fmla="*/ 1058334 h 2489200"/>
              <a:gd name="connsiteX104" fmla="*/ 3183467 w 3225837"/>
              <a:gd name="connsiteY104" fmla="*/ 931334 h 2489200"/>
              <a:gd name="connsiteX105" fmla="*/ 3208867 w 3225837"/>
              <a:gd name="connsiteY105" fmla="*/ 880534 h 2489200"/>
              <a:gd name="connsiteX106" fmla="*/ 3225800 w 3225837"/>
              <a:gd name="connsiteY106" fmla="*/ 778934 h 2489200"/>
              <a:gd name="connsiteX107" fmla="*/ 3208867 w 3225837"/>
              <a:gd name="connsiteY107" fmla="*/ 668867 h 2489200"/>
              <a:gd name="connsiteX108" fmla="*/ 3183467 w 3225837"/>
              <a:gd name="connsiteY108" fmla="*/ 626534 h 2489200"/>
              <a:gd name="connsiteX109" fmla="*/ 3166533 w 3225837"/>
              <a:gd name="connsiteY109" fmla="*/ 592667 h 2489200"/>
              <a:gd name="connsiteX110" fmla="*/ 3158067 w 3225837"/>
              <a:gd name="connsiteY110" fmla="*/ 558800 h 2489200"/>
              <a:gd name="connsiteX111" fmla="*/ 3098800 w 3225837"/>
              <a:gd name="connsiteY111" fmla="*/ 431800 h 2489200"/>
              <a:gd name="connsiteX112" fmla="*/ 3073400 w 3225837"/>
              <a:gd name="connsiteY112" fmla="*/ 389467 h 2489200"/>
              <a:gd name="connsiteX113" fmla="*/ 3014133 w 3225837"/>
              <a:gd name="connsiteY113" fmla="*/ 338667 h 2489200"/>
              <a:gd name="connsiteX114" fmla="*/ 2988733 w 3225837"/>
              <a:gd name="connsiteY114" fmla="*/ 321734 h 2489200"/>
              <a:gd name="connsiteX115" fmla="*/ 2895600 w 3225837"/>
              <a:gd name="connsiteY115" fmla="*/ 237067 h 2489200"/>
              <a:gd name="connsiteX116" fmla="*/ 2853267 w 3225837"/>
              <a:gd name="connsiteY116" fmla="*/ 228600 h 2489200"/>
              <a:gd name="connsiteX117" fmla="*/ 2827867 w 3225837"/>
              <a:gd name="connsiteY117" fmla="*/ 211667 h 2489200"/>
              <a:gd name="connsiteX118" fmla="*/ 2734733 w 3225837"/>
              <a:gd name="connsiteY118" fmla="*/ 169334 h 2489200"/>
              <a:gd name="connsiteX119" fmla="*/ 2700867 w 3225837"/>
              <a:gd name="connsiteY119" fmla="*/ 152400 h 2489200"/>
              <a:gd name="connsiteX120" fmla="*/ 2658533 w 3225837"/>
              <a:gd name="connsiteY120" fmla="*/ 135467 h 2489200"/>
              <a:gd name="connsiteX121" fmla="*/ 2616200 w 3225837"/>
              <a:gd name="connsiteY121" fmla="*/ 110067 h 2489200"/>
              <a:gd name="connsiteX122" fmla="*/ 2523067 w 3225837"/>
              <a:gd name="connsiteY122" fmla="*/ 67734 h 2489200"/>
              <a:gd name="connsiteX123" fmla="*/ 2446867 w 3225837"/>
              <a:gd name="connsiteY123" fmla="*/ 33867 h 2489200"/>
              <a:gd name="connsiteX124" fmla="*/ 2413000 w 3225837"/>
              <a:gd name="connsiteY124" fmla="*/ 50800 h 2489200"/>
              <a:gd name="connsiteX125" fmla="*/ 2294467 w 3225837"/>
              <a:gd name="connsiteY125" fmla="*/ 152400 h 2489200"/>
              <a:gd name="connsiteX126" fmla="*/ 2175933 w 3225837"/>
              <a:gd name="connsiteY126" fmla="*/ 177800 h 2489200"/>
              <a:gd name="connsiteX127" fmla="*/ 2150533 w 3225837"/>
              <a:gd name="connsiteY127" fmla="*/ 169334 h 2489200"/>
              <a:gd name="connsiteX128" fmla="*/ 2082800 w 3225837"/>
              <a:gd name="connsiteY128" fmla="*/ 143934 h 2489200"/>
              <a:gd name="connsiteX129" fmla="*/ 2048933 w 3225837"/>
              <a:gd name="connsiteY129" fmla="*/ 135467 h 2489200"/>
              <a:gd name="connsiteX130" fmla="*/ 2006600 w 3225837"/>
              <a:gd name="connsiteY130" fmla="*/ 127000 h 2489200"/>
              <a:gd name="connsiteX131" fmla="*/ 1888067 w 3225837"/>
              <a:gd name="connsiteY131" fmla="*/ 84667 h 2489200"/>
              <a:gd name="connsiteX132" fmla="*/ 1786467 w 3225837"/>
              <a:gd name="connsiteY132" fmla="*/ 50800 h 2489200"/>
              <a:gd name="connsiteX133" fmla="*/ 1667933 w 3225837"/>
              <a:gd name="connsiteY133" fmla="*/ 16934 h 2489200"/>
              <a:gd name="connsiteX134" fmla="*/ 1608667 w 3225837"/>
              <a:gd name="connsiteY134" fmla="*/ 0 h 2489200"/>
              <a:gd name="connsiteX135" fmla="*/ 1422400 w 3225837"/>
              <a:gd name="connsiteY135" fmla="*/ 16934 h 2489200"/>
              <a:gd name="connsiteX136" fmla="*/ 1363133 w 3225837"/>
              <a:gd name="connsiteY136" fmla="*/ 42334 h 2489200"/>
              <a:gd name="connsiteX137" fmla="*/ 1312333 w 3225837"/>
              <a:gd name="connsiteY137" fmla="*/ 50800 h 2489200"/>
              <a:gd name="connsiteX138" fmla="*/ 1278467 w 3225837"/>
              <a:gd name="connsiteY138" fmla="*/ 59267 h 2489200"/>
              <a:gd name="connsiteX139" fmla="*/ 1236133 w 3225837"/>
              <a:gd name="connsiteY139" fmla="*/ 84667 h 2489200"/>
              <a:gd name="connsiteX140" fmla="*/ 1185333 w 3225837"/>
              <a:gd name="connsiteY140" fmla="*/ 135467 h 2489200"/>
              <a:gd name="connsiteX141" fmla="*/ 1151467 w 3225837"/>
              <a:gd name="connsiteY141" fmla="*/ 169334 h 2489200"/>
              <a:gd name="connsiteX142" fmla="*/ 1126067 w 3225837"/>
              <a:gd name="connsiteY142" fmla="*/ 177800 h 2489200"/>
              <a:gd name="connsiteX143" fmla="*/ 1092200 w 3225837"/>
              <a:gd name="connsiteY143" fmla="*/ 186267 h 2489200"/>
              <a:gd name="connsiteX144" fmla="*/ 1066800 w 3225837"/>
              <a:gd name="connsiteY144" fmla="*/ 194734 h 2489200"/>
              <a:gd name="connsiteX145" fmla="*/ 982133 w 3225837"/>
              <a:gd name="connsiteY145" fmla="*/ 211667 h 2489200"/>
              <a:gd name="connsiteX146" fmla="*/ 914400 w 3225837"/>
              <a:gd name="connsiteY146" fmla="*/ 203200 h 2489200"/>
              <a:gd name="connsiteX147" fmla="*/ 863600 w 3225837"/>
              <a:gd name="connsiteY147" fmla="*/ 169334 h 2489200"/>
              <a:gd name="connsiteX148" fmla="*/ 838200 w 3225837"/>
              <a:gd name="connsiteY148" fmla="*/ 160867 h 2489200"/>
              <a:gd name="connsiteX149" fmla="*/ 812800 w 3225837"/>
              <a:gd name="connsiteY149" fmla="*/ 143934 h 2489200"/>
              <a:gd name="connsiteX150" fmla="*/ 787400 w 3225837"/>
              <a:gd name="connsiteY150" fmla="*/ 135467 h 2489200"/>
              <a:gd name="connsiteX151" fmla="*/ 762000 w 3225837"/>
              <a:gd name="connsiteY151" fmla="*/ 118534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3225837" h="2489200">
                <a:moveTo>
                  <a:pt x="872067" y="76200"/>
                </a:moveTo>
                <a:cubicBezTo>
                  <a:pt x="857956" y="87489"/>
                  <a:pt x="843333" y="98167"/>
                  <a:pt x="829733" y="110067"/>
                </a:cubicBezTo>
                <a:cubicBezTo>
                  <a:pt x="799973" y="136107"/>
                  <a:pt x="786605" y="166393"/>
                  <a:pt x="736600" y="169334"/>
                </a:cubicBezTo>
                <a:lnTo>
                  <a:pt x="592667" y="177800"/>
                </a:lnTo>
                <a:cubicBezTo>
                  <a:pt x="584200" y="180622"/>
                  <a:pt x="575979" y="184331"/>
                  <a:pt x="567267" y="186267"/>
                </a:cubicBezTo>
                <a:cubicBezTo>
                  <a:pt x="550509" y="189991"/>
                  <a:pt x="532541" y="188706"/>
                  <a:pt x="516467" y="194734"/>
                </a:cubicBezTo>
                <a:cubicBezTo>
                  <a:pt x="508993" y="197537"/>
                  <a:pt x="506673" y="208097"/>
                  <a:pt x="499533" y="211667"/>
                </a:cubicBezTo>
                <a:cubicBezTo>
                  <a:pt x="489125" y="216871"/>
                  <a:pt x="476956" y="217312"/>
                  <a:pt x="465667" y="220134"/>
                </a:cubicBezTo>
                <a:cubicBezTo>
                  <a:pt x="391916" y="207842"/>
                  <a:pt x="431514" y="215829"/>
                  <a:pt x="347133" y="194734"/>
                </a:cubicBezTo>
                <a:lnTo>
                  <a:pt x="313267" y="186267"/>
                </a:lnTo>
                <a:cubicBezTo>
                  <a:pt x="282222" y="189089"/>
                  <a:pt x="250106" y="186170"/>
                  <a:pt x="220133" y="194734"/>
                </a:cubicBezTo>
                <a:cubicBezTo>
                  <a:pt x="208620" y="198023"/>
                  <a:pt x="200548" y="209667"/>
                  <a:pt x="194733" y="220134"/>
                </a:cubicBezTo>
                <a:cubicBezTo>
                  <a:pt x="186065" y="235737"/>
                  <a:pt x="183444" y="254001"/>
                  <a:pt x="177800" y="270934"/>
                </a:cubicBezTo>
                <a:cubicBezTo>
                  <a:pt x="174978" y="279401"/>
                  <a:pt x="176759" y="291384"/>
                  <a:pt x="169333" y="296334"/>
                </a:cubicBezTo>
                <a:cubicBezTo>
                  <a:pt x="160866" y="301978"/>
                  <a:pt x="151538" y="306507"/>
                  <a:pt x="143933" y="313267"/>
                </a:cubicBezTo>
                <a:cubicBezTo>
                  <a:pt x="96482" y="355445"/>
                  <a:pt x="101936" y="350862"/>
                  <a:pt x="76200" y="389467"/>
                </a:cubicBezTo>
                <a:cubicBezTo>
                  <a:pt x="54788" y="475113"/>
                  <a:pt x="79924" y="366281"/>
                  <a:pt x="59267" y="541867"/>
                </a:cubicBezTo>
                <a:cubicBezTo>
                  <a:pt x="56393" y="566300"/>
                  <a:pt x="45705" y="571951"/>
                  <a:pt x="33867" y="592667"/>
                </a:cubicBezTo>
                <a:cubicBezTo>
                  <a:pt x="18044" y="620356"/>
                  <a:pt x="12098" y="638622"/>
                  <a:pt x="0" y="668867"/>
                </a:cubicBezTo>
                <a:cubicBezTo>
                  <a:pt x="2822" y="702734"/>
                  <a:pt x="1802" y="737143"/>
                  <a:pt x="8467" y="770467"/>
                </a:cubicBezTo>
                <a:cubicBezTo>
                  <a:pt x="10463" y="780445"/>
                  <a:pt x="20352" y="787032"/>
                  <a:pt x="25400" y="795867"/>
                </a:cubicBezTo>
                <a:cubicBezTo>
                  <a:pt x="31662" y="806826"/>
                  <a:pt x="36071" y="818776"/>
                  <a:pt x="42333" y="829734"/>
                </a:cubicBezTo>
                <a:cubicBezTo>
                  <a:pt x="47382" y="838569"/>
                  <a:pt x="54218" y="846299"/>
                  <a:pt x="59267" y="855134"/>
                </a:cubicBezTo>
                <a:cubicBezTo>
                  <a:pt x="76006" y="884426"/>
                  <a:pt x="75169" y="885906"/>
                  <a:pt x="84667" y="914400"/>
                </a:cubicBezTo>
                <a:cubicBezTo>
                  <a:pt x="86517" y="958800"/>
                  <a:pt x="72614" y="1075367"/>
                  <a:pt x="101600" y="1143000"/>
                </a:cubicBezTo>
                <a:cubicBezTo>
                  <a:pt x="106572" y="1154601"/>
                  <a:pt x="111532" y="1166365"/>
                  <a:pt x="118533" y="1176867"/>
                </a:cubicBezTo>
                <a:cubicBezTo>
                  <a:pt x="122961" y="1183509"/>
                  <a:pt x="129822" y="1188156"/>
                  <a:pt x="135467" y="1193800"/>
                </a:cubicBezTo>
                <a:cubicBezTo>
                  <a:pt x="132645" y="1207911"/>
                  <a:pt x="133436" y="1223262"/>
                  <a:pt x="127000" y="1236134"/>
                </a:cubicBezTo>
                <a:cubicBezTo>
                  <a:pt x="118757" y="1252621"/>
                  <a:pt x="79200" y="1276614"/>
                  <a:pt x="67733" y="1286934"/>
                </a:cubicBezTo>
                <a:cubicBezTo>
                  <a:pt x="49933" y="1302954"/>
                  <a:pt x="16933" y="1337734"/>
                  <a:pt x="16933" y="1337734"/>
                </a:cubicBezTo>
                <a:cubicBezTo>
                  <a:pt x="14111" y="1346201"/>
                  <a:pt x="8467" y="1354209"/>
                  <a:pt x="8467" y="1363134"/>
                </a:cubicBezTo>
                <a:cubicBezTo>
                  <a:pt x="8467" y="1388868"/>
                  <a:pt x="20452" y="1388699"/>
                  <a:pt x="33867" y="1405467"/>
                </a:cubicBezTo>
                <a:cubicBezTo>
                  <a:pt x="40224" y="1413413"/>
                  <a:pt x="45156" y="1422400"/>
                  <a:pt x="50800" y="1430867"/>
                </a:cubicBezTo>
                <a:cubicBezTo>
                  <a:pt x="53622" y="1442156"/>
                  <a:pt x="56070" y="1453545"/>
                  <a:pt x="59267" y="1464734"/>
                </a:cubicBezTo>
                <a:cubicBezTo>
                  <a:pt x="61719" y="1473315"/>
                  <a:pt x="67733" y="1481209"/>
                  <a:pt x="67733" y="1490134"/>
                </a:cubicBezTo>
                <a:cubicBezTo>
                  <a:pt x="67733" y="1507301"/>
                  <a:pt x="64696" y="1524648"/>
                  <a:pt x="59267" y="1540934"/>
                </a:cubicBezTo>
                <a:cubicBezTo>
                  <a:pt x="56049" y="1550588"/>
                  <a:pt x="47978" y="1557867"/>
                  <a:pt x="42333" y="1566334"/>
                </a:cubicBezTo>
                <a:cubicBezTo>
                  <a:pt x="63054" y="1628493"/>
                  <a:pt x="46646" y="1604513"/>
                  <a:pt x="84667" y="1642534"/>
                </a:cubicBezTo>
                <a:cubicBezTo>
                  <a:pt x="81845" y="1656645"/>
                  <a:pt x="82636" y="1671996"/>
                  <a:pt x="76200" y="1684867"/>
                </a:cubicBezTo>
                <a:cubicBezTo>
                  <a:pt x="70845" y="1695577"/>
                  <a:pt x="52621" y="1698433"/>
                  <a:pt x="50800" y="1710267"/>
                </a:cubicBezTo>
                <a:cubicBezTo>
                  <a:pt x="46487" y="1738300"/>
                  <a:pt x="50926" y="1767825"/>
                  <a:pt x="59267" y="1794934"/>
                </a:cubicBezTo>
                <a:cubicBezTo>
                  <a:pt x="62788" y="1806378"/>
                  <a:pt x="77002" y="1811136"/>
                  <a:pt x="84667" y="1820334"/>
                </a:cubicBezTo>
                <a:cubicBezTo>
                  <a:pt x="91181" y="1828151"/>
                  <a:pt x="97049" y="1836633"/>
                  <a:pt x="101600" y="1845734"/>
                </a:cubicBezTo>
                <a:cubicBezTo>
                  <a:pt x="136653" y="1915841"/>
                  <a:pt x="78473" y="1823742"/>
                  <a:pt x="127000" y="1896534"/>
                </a:cubicBezTo>
                <a:cubicBezTo>
                  <a:pt x="124178" y="1916289"/>
                  <a:pt x="124267" y="1936686"/>
                  <a:pt x="118533" y="1955800"/>
                </a:cubicBezTo>
                <a:cubicBezTo>
                  <a:pt x="115609" y="1965546"/>
                  <a:pt x="101600" y="1971024"/>
                  <a:pt x="101600" y="1981200"/>
                </a:cubicBezTo>
                <a:cubicBezTo>
                  <a:pt x="101600" y="2004473"/>
                  <a:pt x="107499" y="2028443"/>
                  <a:pt x="118533" y="2048934"/>
                </a:cubicBezTo>
                <a:cubicBezTo>
                  <a:pt x="127994" y="2066505"/>
                  <a:pt x="149797" y="2074662"/>
                  <a:pt x="160867" y="2091267"/>
                </a:cubicBezTo>
                <a:cubicBezTo>
                  <a:pt x="202908" y="2154330"/>
                  <a:pt x="148875" y="2076877"/>
                  <a:pt x="203200" y="2142067"/>
                </a:cubicBezTo>
                <a:cubicBezTo>
                  <a:pt x="269811" y="2222001"/>
                  <a:pt x="177686" y="2116497"/>
                  <a:pt x="228600" y="2192867"/>
                </a:cubicBezTo>
                <a:cubicBezTo>
                  <a:pt x="235242" y="2202830"/>
                  <a:pt x="245533" y="2209800"/>
                  <a:pt x="254000" y="2218267"/>
                </a:cubicBezTo>
                <a:cubicBezTo>
                  <a:pt x="256822" y="2226734"/>
                  <a:pt x="258476" y="2235685"/>
                  <a:pt x="262467" y="2243667"/>
                </a:cubicBezTo>
                <a:cubicBezTo>
                  <a:pt x="267018" y="2252768"/>
                  <a:pt x="272886" y="2261250"/>
                  <a:pt x="279400" y="2269067"/>
                </a:cubicBezTo>
                <a:cubicBezTo>
                  <a:pt x="292775" y="2285118"/>
                  <a:pt x="311171" y="2301885"/>
                  <a:pt x="330200" y="2311400"/>
                </a:cubicBezTo>
                <a:cubicBezTo>
                  <a:pt x="338182" y="2315391"/>
                  <a:pt x="347133" y="2317045"/>
                  <a:pt x="355600" y="2319867"/>
                </a:cubicBezTo>
                <a:cubicBezTo>
                  <a:pt x="420511" y="2317045"/>
                  <a:pt x="486245" y="2322081"/>
                  <a:pt x="550333" y="2311400"/>
                </a:cubicBezTo>
                <a:cubicBezTo>
                  <a:pt x="559136" y="2309933"/>
                  <a:pt x="550142" y="2283835"/>
                  <a:pt x="558800" y="2286000"/>
                </a:cubicBezTo>
                <a:cubicBezTo>
                  <a:pt x="572490" y="2289423"/>
                  <a:pt x="573486" y="2310684"/>
                  <a:pt x="584200" y="2319867"/>
                </a:cubicBezTo>
                <a:cubicBezTo>
                  <a:pt x="593783" y="2328081"/>
                  <a:pt x="607109" y="2330538"/>
                  <a:pt x="618067" y="2336800"/>
                </a:cubicBezTo>
                <a:cubicBezTo>
                  <a:pt x="626902" y="2341849"/>
                  <a:pt x="634228" y="2349470"/>
                  <a:pt x="643467" y="2353734"/>
                </a:cubicBezTo>
                <a:cubicBezTo>
                  <a:pt x="651737" y="2357551"/>
                  <a:pt x="753891" y="2399526"/>
                  <a:pt x="778933" y="2404534"/>
                </a:cubicBezTo>
                <a:lnTo>
                  <a:pt x="821267" y="2413000"/>
                </a:lnTo>
                <a:cubicBezTo>
                  <a:pt x="838200" y="2410178"/>
                  <a:pt x="855309" y="2408258"/>
                  <a:pt x="872067" y="2404534"/>
                </a:cubicBezTo>
                <a:cubicBezTo>
                  <a:pt x="880779" y="2402598"/>
                  <a:pt x="888542" y="2396067"/>
                  <a:pt x="897467" y="2396067"/>
                </a:cubicBezTo>
                <a:cubicBezTo>
                  <a:pt x="920220" y="2396067"/>
                  <a:pt x="942622" y="2401712"/>
                  <a:pt x="965200" y="2404534"/>
                </a:cubicBezTo>
                <a:lnTo>
                  <a:pt x="1016000" y="2421467"/>
                </a:lnTo>
                <a:cubicBezTo>
                  <a:pt x="1084576" y="2444326"/>
                  <a:pt x="1032522" y="2428824"/>
                  <a:pt x="1176867" y="2446867"/>
                </a:cubicBezTo>
                <a:cubicBezTo>
                  <a:pt x="1196296" y="2461439"/>
                  <a:pt x="1216626" y="2483532"/>
                  <a:pt x="1244600" y="2480734"/>
                </a:cubicBezTo>
                <a:cubicBezTo>
                  <a:pt x="1262361" y="2478958"/>
                  <a:pt x="1277822" y="2466902"/>
                  <a:pt x="1295400" y="2463800"/>
                </a:cubicBezTo>
                <a:cubicBezTo>
                  <a:pt x="1329836" y="2457723"/>
                  <a:pt x="1508012" y="2447866"/>
                  <a:pt x="1524000" y="2446867"/>
                </a:cubicBezTo>
                <a:cubicBezTo>
                  <a:pt x="1555044" y="2449689"/>
                  <a:pt x="1586808" y="2448114"/>
                  <a:pt x="1617133" y="2455334"/>
                </a:cubicBezTo>
                <a:cubicBezTo>
                  <a:pt x="1646703" y="2462374"/>
                  <a:pt x="1701800" y="2489200"/>
                  <a:pt x="1701800" y="2489200"/>
                </a:cubicBezTo>
                <a:cubicBezTo>
                  <a:pt x="1735667" y="2483556"/>
                  <a:pt x="1770225" y="2481113"/>
                  <a:pt x="1803400" y="2472267"/>
                </a:cubicBezTo>
                <a:cubicBezTo>
                  <a:pt x="1834188" y="2464057"/>
                  <a:pt x="1826234" y="2449433"/>
                  <a:pt x="1845733" y="2429934"/>
                </a:cubicBezTo>
                <a:cubicBezTo>
                  <a:pt x="1852928" y="2422739"/>
                  <a:pt x="1863407" y="2419622"/>
                  <a:pt x="1871133" y="2413000"/>
                </a:cubicBezTo>
                <a:cubicBezTo>
                  <a:pt x="1900291" y="2388008"/>
                  <a:pt x="1899305" y="2377748"/>
                  <a:pt x="1930400" y="2362200"/>
                </a:cubicBezTo>
                <a:cubicBezTo>
                  <a:pt x="1938382" y="2358209"/>
                  <a:pt x="1947333" y="2356556"/>
                  <a:pt x="1955800" y="2353734"/>
                </a:cubicBezTo>
                <a:cubicBezTo>
                  <a:pt x="2029178" y="2356556"/>
                  <a:pt x="2102919" y="2354377"/>
                  <a:pt x="2175933" y="2362200"/>
                </a:cubicBezTo>
                <a:cubicBezTo>
                  <a:pt x="2183870" y="2363050"/>
                  <a:pt x="2185889" y="2375257"/>
                  <a:pt x="2192867" y="2379134"/>
                </a:cubicBezTo>
                <a:cubicBezTo>
                  <a:pt x="2211315" y="2389383"/>
                  <a:pt x="2302668" y="2424642"/>
                  <a:pt x="2319867" y="2429934"/>
                </a:cubicBezTo>
                <a:cubicBezTo>
                  <a:pt x="2382684" y="2449262"/>
                  <a:pt x="2542993" y="2446261"/>
                  <a:pt x="2556933" y="2446867"/>
                </a:cubicBezTo>
                <a:cubicBezTo>
                  <a:pt x="2569998" y="2450133"/>
                  <a:pt x="2622380" y="2463800"/>
                  <a:pt x="2633133" y="2463800"/>
                </a:cubicBezTo>
                <a:cubicBezTo>
                  <a:pt x="2664306" y="2463800"/>
                  <a:pt x="2695222" y="2458156"/>
                  <a:pt x="2726267" y="2455334"/>
                </a:cubicBezTo>
                <a:cubicBezTo>
                  <a:pt x="2737556" y="2449689"/>
                  <a:pt x="2750170" y="2446149"/>
                  <a:pt x="2760133" y="2438400"/>
                </a:cubicBezTo>
                <a:cubicBezTo>
                  <a:pt x="2775885" y="2426148"/>
                  <a:pt x="2783107" y="2400907"/>
                  <a:pt x="2802467" y="2396067"/>
                </a:cubicBezTo>
                <a:lnTo>
                  <a:pt x="2836333" y="2387600"/>
                </a:lnTo>
                <a:cubicBezTo>
                  <a:pt x="2890038" y="2398341"/>
                  <a:pt x="2916168" y="2407631"/>
                  <a:pt x="2980267" y="2387600"/>
                </a:cubicBezTo>
                <a:cubicBezTo>
                  <a:pt x="2995505" y="2382838"/>
                  <a:pt x="3001361" y="2363313"/>
                  <a:pt x="3014133" y="2353734"/>
                </a:cubicBezTo>
                <a:cubicBezTo>
                  <a:pt x="3024230" y="2346161"/>
                  <a:pt x="3037041" y="2343062"/>
                  <a:pt x="3048000" y="2336800"/>
                </a:cubicBezTo>
                <a:cubicBezTo>
                  <a:pt x="3056835" y="2331751"/>
                  <a:pt x="3064565" y="2324915"/>
                  <a:pt x="3073400" y="2319867"/>
                </a:cubicBezTo>
                <a:cubicBezTo>
                  <a:pt x="3138481" y="2282679"/>
                  <a:pt x="3076383" y="2326097"/>
                  <a:pt x="3141133" y="2277534"/>
                </a:cubicBezTo>
                <a:cubicBezTo>
                  <a:pt x="3146778" y="2263423"/>
                  <a:pt x="3151270" y="2248794"/>
                  <a:pt x="3158067" y="2235200"/>
                </a:cubicBezTo>
                <a:cubicBezTo>
                  <a:pt x="3162618" y="2226099"/>
                  <a:pt x="3171427" y="2219328"/>
                  <a:pt x="3175000" y="2209800"/>
                </a:cubicBezTo>
                <a:cubicBezTo>
                  <a:pt x="3180053" y="2196326"/>
                  <a:pt x="3180645" y="2181578"/>
                  <a:pt x="3183467" y="2167467"/>
                </a:cubicBezTo>
                <a:cubicBezTo>
                  <a:pt x="3180645" y="2094089"/>
                  <a:pt x="3180052" y="2020592"/>
                  <a:pt x="3175000" y="1947334"/>
                </a:cubicBezTo>
                <a:cubicBezTo>
                  <a:pt x="3174386" y="1938430"/>
                  <a:pt x="3167192" y="1930834"/>
                  <a:pt x="3166533" y="1921934"/>
                </a:cubicBezTo>
                <a:cubicBezTo>
                  <a:pt x="3161525" y="1854327"/>
                  <a:pt x="3160889" y="1786467"/>
                  <a:pt x="3158067" y="1718734"/>
                </a:cubicBezTo>
                <a:cubicBezTo>
                  <a:pt x="3163711" y="1687689"/>
                  <a:pt x="3168812" y="1656541"/>
                  <a:pt x="3175000" y="1625600"/>
                </a:cubicBezTo>
                <a:cubicBezTo>
                  <a:pt x="3200259" y="1499307"/>
                  <a:pt x="3162924" y="1715000"/>
                  <a:pt x="3191933" y="1540934"/>
                </a:cubicBezTo>
                <a:cubicBezTo>
                  <a:pt x="3189111" y="1490134"/>
                  <a:pt x="3190341" y="1438946"/>
                  <a:pt x="3183467" y="1388534"/>
                </a:cubicBezTo>
                <a:cubicBezTo>
                  <a:pt x="3181762" y="1376028"/>
                  <a:pt x="3171505" y="1366268"/>
                  <a:pt x="3166533" y="1354667"/>
                </a:cubicBezTo>
                <a:cubicBezTo>
                  <a:pt x="3163017" y="1346464"/>
                  <a:pt x="3160889" y="1337734"/>
                  <a:pt x="3158067" y="1329267"/>
                </a:cubicBezTo>
                <a:cubicBezTo>
                  <a:pt x="3160153" y="1314661"/>
                  <a:pt x="3175000" y="1213199"/>
                  <a:pt x="3175000" y="1202267"/>
                </a:cubicBezTo>
                <a:cubicBezTo>
                  <a:pt x="3175000" y="1154206"/>
                  <a:pt x="3169355" y="1106312"/>
                  <a:pt x="3166533" y="1058334"/>
                </a:cubicBezTo>
                <a:cubicBezTo>
                  <a:pt x="3167851" y="1045158"/>
                  <a:pt x="3173791" y="957942"/>
                  <a:pt x="3183467" y="931334"/>
                </a:cubicBezTo>
                <a:cubicBezTo>
                  <a:pt x="3189937" y="913542"/>
                  <a:pt x="3200400" y="897467"/>
                  <a:pt x="3208867" y="880534"/>
                </a:cubicBezTo>
                <a:cubicBezTo>
                  <a:pt x="3213067" y="859531"/>
                  <a:pt x="3226640" y="795731"/>
                  <a:pt x="3225800" y="778934"/>
                </a:cubicBezTo>
                <a:cubicBezTo>
                  <a:pt x="3223946" y="741860"/>
                  <a:pt x="3218802" y="704633"/>
                  <a:pt x="3208867" y="668867"/>
                </a:cubicBezTo>
                <a:cubicBezTo>
                  <a:pt x="3204463" y="653011"/>
                  <a:pt x="3191459" y="640919"/>
                  <a:pt x="3183467" y="626534"/>
                </a:cubicBezTo>
                <a:cubicBezTo>
                  <a:pt x="3177337" y="615501"/>
                  <a:pt x="3172178" y="603956"/>
                  <a:pt x="3166533" y="592667"/>
                </a:cubicBezTo>
                <a:cubicBezTo>
                  <a:pt x="3163711" y="581378"/>
                  <a:pt x="3161264" y="569989"/>
                  <a:pt x="3158067" y="558800"/>
                </a:cubicBezTo>
                <a:cubicBezTo>
                  <a:pt x="3145551" y="514992"/>
                  <a:pt x="3119969" y="467081"/>
                  <a:pt x="3098800" y="431800"/>
                </a:cubicBezTo>
                <a:cubicBezTo>
                  <a:pt x="3090333" y="417689"/>
                  <a:pt x="3083274" y="402632"/>
                  <a:pt x="3073400" y="389467"/>
                </a:cubicBezTo>
                <a:cubicBezTo>
                  <a:pt x="3059198" y="370531"/>
                  <a:pt x="3032622" y="351874"/>
                  <a:pt x="3014133" y="338667"/>
                </a:cubicBezTo>
                <a:cubicBezTo>
                  <a:pt x="3005853" y="332753"/>
                  <a:pt x="2996296" y="328541"/>
                  <a:pt x="2988733" y="321734"/>
                </a:cubicBezTo>
                <a:cubicBezTo>
                  <a:pt x="2978940" y="312920"/>
                  <a:pt x="2921790" y="248707"/>
                  <a:pt x="2895600" y="237067"/>
                </a:cubicBezTo>
                <a:cubicBezTo>
                  <a:pt x="2882450" y="231222"/>
                  <a:pt x="2867378" y="231422"/>
                  <a:pt x="2853267" y="228600"/>
                </a:cubicBezTo>
                <a:cubicBezTo>
                  <a:pt x="2844800" y="222956"/>
                  <a:pt x="2836702" y="216715"/>
                  <a:pt x="2827867" y="211667"/>
                </a:cubicBezTo>
                <a:cubicBezTo>
                  <a:pt x="2797973" y="194585"/>
                  <a:pt x="2766096" y="183590"/>
                  <a:pt x="2734733" y="169334"/>
                </a:cubicBezTo>
                <a:cubicBezTo>
                  <a:pt x="2723243" y="164111"/>
                  <a:pt x="2712400" y="157526"/>
                  <a:pt x="2700867" y="152400"/>
                </a:cubicBezTo>
                <a:cubicBezTo>
                  <a:pt x="2686979" y="146227"/>
                  <a:pt x="2672127" y="142264"/>
                  <a:pt x="2658533" y="135467"/>
                </a:cubicBezTo>
                <a:cubicBezTo>
                  <a:pt x="2643814" y="128108"/>
                  <a:pt x="2630647" y="117947"/>
                  <a:pt x="2616200" y="110067"/>
                </a:cubicBezTo>
                <a:cubicBezTo>
                  <a:pt x="2539224" y="68080"/>
                  <a:pt x="2593078" y="99557"/>
                  <a:pt x="2523067" y="67734"/>
                </a:cubicBezTo>
                <a:cubicBezTo>
                  <a:pt x="2442237" y="30993"/>
                  <a:pt x="2500621" y="51786"/>
                  <a:pt x="2446867" y="33867"/>
                </a:cubicBezTo>
                <a:cubicBezTo>
                  <a:pt x="2435578" y="39511"/>
                  <a:pt x="2423097" y="43227"/>
                  <a:pt x="2413000" y="50800"/>
                </a:cubicBezTo>
                <a:cubicBezTo>
                  <a:pt x="2374694" y="79529"/>
                  <a:pt x="2343795" y="144178"/>
                  <a:pt x="2294467" y="152400"/>
                </a:cubicBezTo>
                <a:cubicBezTo>
                  <a:pt x="2220711" y="164693"/>
                  <a:pt x="2260321" y="156704"/>
                  <a:pt x="2175933" y="177800"/>
                </a:cubicBezTo>
                <a:cubicBezTo>
                  <a:pt x="2167466" y="174978"/>
                  <a:pt x="2158889" y="172468"/>
                  <a:pt x="2150533" y="169334"/>
                </a:cubicBezTo>
                <a:cubicBezTo>
                  <a:pt x="2121879" y="158589"/>
                  <a:pt x="2109720" y="151625"/>
                  <a:pt x="2082800" y="143934"/>
                </a:cubicBezTo>
                <a:cubicBezTo>
                  <a:pt x="2071611" y="140737"/>
                  <a:pt x="2060292" y="137991"/>
                  <a:pt x="2048933" y="135467"/>
                </a:cubicBezTo>
                <a:cubicBezTo>
                  <a:pt x="2034885" y="132345"/>
                  <a:pt x="2020437" y="130953"/>
                  <a:pt x="2006600" y="127000"/>
                </a:cubicBezTo>
                <a:cubicBezTo>
                  <a:pt x="1897314" y="95775"/>
                  <a:pt x="1965856" y="112122"/>
                  <a:pt x="1888067" y="84667"/>
                </a:cubicBezTo>
                <a:cubicBezTo>
                  <a:pt x="1854404" y="72786"/>
                  <a:pt x="1820792" y="60607"/>
                  <a:pt x="1786467" y="50800"/>
                </a:cubicBezTo>
                <a:lnTo>
                  <a:pt x="1667933" y="16934"/>
                </a:lnTo>
                <a:lnTo>
                  <a:pt x="1608667" y="0"/>
                </a:lnTo>
                <a:lnTo>
                  <a:pt x="1422400" y="16934"/>
                </a:lnTo>
                <a:cubicBezTo>
                  <a:pt x="1401696" y="27286"/>
                  <a:pt x="1385554" y="37352"/>
                  <a:pt x="1363133" y="42334"/>
                </a:cubicBezTo>
                <a:cubicBezTo>
                  <a:pt x="1346375" y="46058"/>
                  <a:pt x="1329167" y="47433"/>
                  <a:pt x="1312333" y="50800"/>
                </a:cubicBezTo>
                <a:cubicBezTo>
                  <a:pt x="1300923" y="53082"/>
                  <a:pt x="1289756" y="56445"/>
                  <a:pt x="1278467" y="59267"/>
                </a:cubicBezTo>
                <a:cubicBezTo>
                  <a:pt x="1264356" y="67734"/>
                  <a:pt x="1248870" y="74246"/>
                  <a:pt x="1236133" y="84667"/>
                </a:cubicBezTo>
                <a:cubicBezTo>
                  <a:pt x="1217599" y="99831"/>
                  <a:pt x="1202266" y="118534"/>
                  <a:pt x="1185333" y="135467"/>
                </a:cubicBezTo>
                <a:cubicBezTo>
                  <a:pt x="1174044" y="146756"/>
                  <a:pt x="1166613" y="164286"/>
                  <a:pt x="1151467" y="169334"/>
                </a:cubicBezTo>
                <a:cubicBezTo>
                  <a:pt x="1143000" y="172156"/>
                  <a:pt x="1134648" y="175348"/>
                  <a:pt x="1126067" y="177800"/>
                </a:cubicBezTo>
                <a:cubicBezTo>
                  <a:pt x="1114878" y="180997"/>
                  <a:pt x="1103389" y="183070"/>
                  <a:pt x="1092200" y="186267"/>
                </a:cubicBezTo>
                <a:cubicBezTo>
                  <a:pt x="1083619" y="188719"/>
                  <a:pt x="1075496" y="192727"/>
                  <a:pt x="1066800" y="194734"/>
                </a:cubicBezTo>
                <a:cubicBezTo>
                  <a:pt x="1038756" y="201206"/>
                  <a:pt x="982133" y="211667"/>
                  <a:pt x="982133" y="211667"/>
                </a:cubicBezTo>
                <a:cubicBezTo>
                  <a:pt x="959555" y="208845"/>
                  <a:pt x="935828" y="210853"/>
                  <a:pt x="914400" y="203200"/>
                </a:cubicBezTo>
                <a:cubicBezTo>
                  <a:pt x="895234" y="196355"/>
                  <a:pt x="882907" y="175770"/>
                  <a:pt x="863600" y="169334"/>
                </a:cubicBezTo>
                <a:cubicBezTo>
                  <a:pt x="855133" y="166512"/>
                  <a:pt x="846182" y="164858"/>
                  <a:pt x="838200" y="160867"/>
                </a:cubicBezTo>
                <a:cubicBezTo>
                  <a:pt x="829099" y="156316"/>
                  <a:pt x="821901" y="148485"/>
                  <a:pt x="812800" y="143934"/>
                </a:cubicBezTo>
                <a:cubicBezTo>
                  <a:pt x="804818" y="139943"/>
                  <a:pt x="795382" y="139458"/>
                  <a:pt x="787400" y="135467"/>
                </a:cubicBezTo>
                <a:cubicBezTo>
                  <a:pt x="778299" y="130916"/>
                  <a:pt x="762000" y="118534"/>
                  <a:pt x="762000" y="118534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249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endParaRPr lang="en-US" sz="1800" dirty="0" smtClean="0"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 PC Device Sales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.xlsx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 smtClean="0">
                <a:cs typeface="Times New Roman" panose="02020603050405020304" pitchFamily="18" charset="0"/>
              </a:rPr>
              <a:t>                 Forecast </a:t>
            </a:r>
            <a:r>
              <a:rPr lang="en-US" sz="1600" dirty="0">
                <a:cs typeface="Times New Roman" panose="02020603050405020304" pitchFamily="18" charset="0"/>
              </a:rPr>
              <a:t>quarterly sales using </a:t>
            </a:r>
            <a:endParaRPr lang="en-US" sz="1600" dirty="0" smtClean="0"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                polynomial </a:t>
            </a:r>
            <a:r>
              <a:rPr lang="en-US" sz="1600" dirty="0">
                <a:cs typeface="Times New Roman" panose="02020603050405020304" pitchFamily="18" charset="0"/>
              </a:rPr>
              <a:t>and exponential trends.</a:t>
            </a:r>
            <a:endParaRPr lang="en-US" sz="1600" dirty="0" smtClean="0"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	  Facebook.xlsx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             </a:t>
            </a:r>
            <a:r>
              <a:rPr lang="en-US" sz="1600" dirty="0" smtClean="0">
                <a:cs typeface="Times New Roman" panose="02020603050405020304" pitchFamily="18" charset="0"/>
              </a:rPr>
              <a:t>Forecast number of active Facebook users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                using </a:t>
            </a:r>
            <a:r>
              <a:rPr lang="en-US" sz="1600" dirty="0">
                <a:cs typeface="Times New Roman" panose="02020603050405020304" pitchFamily="18" charset="0"/>
              </a:rPr>
              <a:t>polynomial and exponential trends</a:t>
            </a:r>
            <a:r>
              <a:rPr lang="en-US" sz="1400" dirty="0">
                <a:cs typeface="Times New Roman" panose="02020603050405020304" pitchFamily="18" charset="0"/>
              </a:rPr>
              <a:t>.</a:t>
            </a:r>
            <a:endParaRPr lang="en-US" sz="1600" dirty="0"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6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55" y="2286000"/>
            <a:ext cx="2920945" cy="1755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55" y="4600676"/>
            <a:ext cx="2920945" cy="17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8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21005"/>
            <a:ext cx="8077200" cy="1278365"/>
          </a:xfrm>
        </p:spPr>
        <p:txBody>
          <a:bodyPr>
            <a:normAutofit/>
          </a:bodyPr>
          <a:lstStyle/>
          <a:p>
            <a:pPr marL="0" indent="0" defTabSz="114300" eaLnBrk="1" hangingPunct="1">
              <a:lnSpc>
                <a:spcPct val="90000"/>
              </a:lnSpc>
              <a:buNone/>
            </a:pPr>
            <a:r>
              <a:rPr lang="en-US" sz="2800" dirty="0" smtClean="0">
                <a:cs typeface="Times New Roman" panose="02020603050405020304" pitchFamily="18" charset="0"/>
              </a:rPr>
              <a:t>         b) Forecasting time series data with </a:t>
            </a:r>
            <a:r>
              <a:rPr lang="en-US" sz="2800" b="1" dirty="0" smtClean="0">
                <a:cs typeface="Times New Roman" panose="02020603050405020304" pitchFamily="18" charset="0"/>
              </a:rPr>
              <a:t>seasonality</a:t>
            </a:r>
            <a:endParaRPr lang="en-US" sz="2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00" t="16193" r="1666" b="4403"/>
          <a:stretch/>
        </p:blipFill>
        <p:spPr>
          <a:xfrm>
            <a:off x="2362200" y="3001169"/>
            <a:ext cx="4267200" cy="160020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8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127836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Coal Consumption.xlsx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0" y="549197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90099"/>
                </a:solidFill>
              </a:rPr>
              <a:t>non-stationary (seasonality)</a:t>
            </a:r>
            <a:endParaRPr lang="en-US" dirty="0">
              <a:solidFill>
                <a:srgbClr val="990099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2302435" cy="255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144856"/>
            <a:ext cx="2302435" cy="730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5400" y="477552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6800" y="2286000"/>
            <a:ext cx="2302435" cy="3588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277533"/>
            <a:ext cx="4572396" cy="2743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5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Coal Consumption.xlsx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Seasonality: </a:t>
            </a:r>
            <a:r>
              <a:rPr lang="en-US" sz="1600" dirty="0" smtClean="0">
                <a:cs typeface="Times New Roman" panose="02020603050405020304" pitchFamily="18" charset="0"/>
              </a:rPr>
              <a:t>Add each period’s dummy into regression as explanatory variables.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4598987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"/>
            </a:pP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Time series </a:t>
            </a:r>
            <a:r>
              <a:rPr lang="en-US" sz="1800" dirty="0" smtClean="0">
                <a:cs typeface="Times New Roman" panose="02020603050405020304" pitchFamily="18" charset="0"/>
              </a:rPr>
              <a:t>= a sequence of measurements of the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same variable </a:t>
            </a:r>
            <a:r>
              <a:rPr lang="en-US" sz="1800" dirty="0" smtClean="0">
                <a:cs typeface="Times New Roman" panose="02020603050405020304" pitchFamily="18" charset="0"/>
              </a:rPr>
              <a:t>obtained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over a period of time</a:t>
            </a:r>
            <a:r>
              <a:rPr lang="en-US" sz="1800" dirty="0" smtClean="0">
                <a:cs typeface="Times New Roman" panose="02020603050405020304" pitchFamily="18" charset="0"/>
              </a:rPr>
              <a:t>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1. What is time series modeling?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68592" y="6470863"/>
            <a:ext cx="2057400" cy="365125"/>
          </a:xfrm>
        </p:spPr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86000"/>
            <a:ext cx="3560047" cy="2139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154979"/>
            <a:ext cx="3048521" cy="2270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0"/>
            <a:ext cx="3527425" cy="2090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71" y="4686167"/>
            <a:ext cx="4206875" cy="1896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ounded Rectangle 10"/>
          <p:cNvSpPr/>
          <p:nvPr/>
        </p:nvSpPr>
        <p:spPr>
          <a:xfrm>
            <a:off x="2438400" y="3505200"/>
            <a:ext cx="1981200" cy="4572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Stock prices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944246" y="3355908"/>
            <a:ext cx="1981200" cy="4572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Home values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3610" y="5334000"/>
            <a:ext cx="1981200" cy="4572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Crime rate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106692" y="4870223"/>
            <a:ext cx="1981200" cy="4572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Quarterly sales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6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Coal Consumption.xlsx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Seasonality: </a:t>
            </a:r>
            <a:r>
              <a:rPr lang="en-US" sz="1600" dirty="0" smtClean="0">
                <a:cs typeface="Times New Roman" panose="02020603050405020304" pitchFamily="18" charset="0"/>
              </a:rPr>
              <a:t>Add each period’s dummy into regression as explanatory variables.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16" name="Right Brace 15"/>
          <p:cNvSpPr/>
          <p:nvPr/>
        </p:nvSpPr>
        <p:spPr>
          <a:xfrm>
            <a:off x="3527810" y="5968999"/>
            <a:ext cx="190500" cy="5080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21906" y="6038333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Forecast for Jan 2001 – May 2001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8" y="2673614"/>
            <a:ext cx="6755342" cy="3023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7" y="5842883"/>
            <a:ext cx="2729829" cy="600249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4200" y="2650067"/>
            <a:ext cx="6798733" cy="3801533"/>
          </a:xfrm>
          <a:custGeom>
            <a:avLst/>
            <a:gdLst>
              <a:gd name="connsiteX0" fmla="*/ 8467 w 6798733"/>
              <a:gd name="connsiteY0" fmla="*/ 16933 h 3801533"/>
              <a:gd name="connsiteX1" fmla="*/ 0 w 6798733"/>
              <a:gd name="connsiteY1" fmla="*/ 3801533 h 3801533"/>
              <a:gd name="connsiteX2" fmla="*/ 2777067 w 6798733"/>
              <a:gd name="connsiteY2" fmla="*/ 3801533 h 3801533"/>
              <a:gd name="connsiteX3" fmla="*/ 2768600 w 6798733"/>
              <a:gd name="connsiteY3" fmla="*/ 3048000 h 3801533"/>
              <a:gd name="connsiteX4" fmla="*/ 6798733 w 6798733"/>
              <a:gd name="connsiteY4" fmla="*/ 3048000 h 3801533"/>
              <a:gd name="connsiteX5" fmla="*/ 6790267 w 6798733"/>
              <a:gd name="connsiteY5" fmla="*/ 0 h 3801533"/>
              <a:gd name="connsiteX6" fmla="*/ 8467 w 6798733"/>
              <a:gd name="connsiteY6" fmla="*/ 16933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8733" h="3801533">
                <a:moveTo>
                  <a:pt x="8467" y="16933"/>
                </a:moveTo>
                <a:cubicBezTo>
                  <a:pt x="5645" y="1278466"/>
                  <a:pt x="2822" y="2540000"/>
                  <a:pt x="0" y="3801533"/>
                </a:cubicBezTo>
                <a:lnTo>
                  <a:pt x="2777067" y="3801533"/>
                </a:lnTo>
                <a:cubicBezTo>
                  <a:pt x="2774245" y="3550355"/>
                  <a:pt x="2771422" y="3299178"/>
                  <a:pt x="2768600" y="3048000"/>
                </a:cubicBezTo>
                <a:lnTo>
                  <a:pt x="6798733" y="3048000"/>
                </a:lnTo>
                <a:lnTo>
                  <a:pt x="6790267" y="0"/>
                </a:lnTo>
                <a:lnTo>
                  <a:pt x="8467" y="169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5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Coal Consumption.xlsx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Seasonality: </a:t>
            </a:r>
            <a:r>
              <a:rPr lang="en-US" sz="1600" dirty="0" smtClean="0">
                <a:cs typeface="Times New Roman" panose="02020603050405020304" pitchFamily="18" charset="0"/>
              </a:rPr>
              <a:t>Add each period’s dummy into regression as explanatory variables.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16" name="Right Brace 15"/>
          <p:cNvSpPr/>
          <p:nvPr/>
        </p:nvSpPr>
        <p:spPr>
          <a:xfrm>
            <a:off x="3527810" y="5968999"/>
            <a:ext cx="190500" cy="5080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06687" y="6038333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</a:rPr>
              <a:t>Forecast for Jan 2001 – May 2001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8" y="2673614"/>
            <a:ext cx="6755342" cy="302322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4200" y="2650067"/>
            <a:ext cx="6798733" cy="3801533"/>
          </a:xfrm>
          <a:custGeom>
            <a:avLst/>
            <a:gdLst>
              <a:gd name="connsiteX0" fmla="*/ 8467 w 6798733"/>
              <a:gd name="connsiteY0" fmla="*/ 16933 h 3801533"/>
              <a:gd name="connsiteX1" fmla="*/ 0 w 6798733"/>
              <a:gd name="connsiteY1" fmla="*/ 3801533 h 3801533"/>
              <a:gd name="connsiteX2" fmla="*/ 2777067 w 6798733"/>
              <a:gd name="connsiteY2" fmla="*/ 3801533 h 3801533"/>
              <a:gd name="connsiteX3" fmla="*/ 2768600 w 6798733"/>
              <a:gd name="connsiteY3" fmla="*/ 3048000 h 3801533"/>
              <a:gd name="connsiteX4" fmla="*/ 6798733 w 6798733"/>
              <a:gd name="connsiteY4" fmla="*/ 3048000 h 3801533"/>
              <a:gd name="connsiteX5" fmla="*/ 6790267 w 6798733"/>
              <a:gd name="connsiteY5" fmla="*/ 0 h 3801533"/>
              <a:gd name="connsiteX6" fmla="*/ 8467 w 6798733"/>
              <a:gd name="connsiteY6" fmla="*/ 16933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8733" h="3801533">
                <a:moveTo>
                  <a:pt x="8467" y="16933"/>
                </a:moveTo>
                <a:cubicBezTo>
                  <a:pt x="5645" y="1278466"/>
                  <a:pt x="2822" y="2540000"/>
                  <a:pt x="0" y="3801533"/>
                </a:cubicBezTo>
                <a:lnTo>
                  <a:pt x="2777067" y="3801533"/>
                </a:lnTo>
                <a:cubicBezTo>
                  <a:pt x="2774245" y="3550355"/>
                  <a:pt x="2771422" y="3299178"/>
                  <a:pt x="2768600" y="3048000"/>
                </a:cubicBezTo>
                <a:lnTo>
                  <a:pt x="6798733" y="3048000"/>
                </a:lnTo>
                <a:lnTo>
                  <a:pt x="6790267" y="0"/>
                </a:lnTo>
                <a:lnTo>
                  <a:pt x="8467" y="169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971800" y="3581400"/>
            <a:ext cx="355986" cy="152400"/>
          </a:xfrm>
          <a:prstGeom prst="roundRect">
            <a:avLst/>
          </a:prstGeom>
          <a:solidFill>
            <a:srgbClr val="66FFFF">
              <a:alpha val="40000"/>
            </a:srgbClr>
          </a:solidFill>
          <a:ln w="444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3327786" y="3200400"/>
            <a:ext cx="2234814" cy="457200"/>
          </a:xfrm>
          <a:prstGeom prst="straightConnector1">
            <a:avLst/>
          </a:prstGeom>
          <a:ln w="38100">
            <a:solidFill>
              <a:srgbClr val="66FFFF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62600" y="2971800"/>
            <a:ext cx="3200400" cy="609600"/>
          </a:xfrm>
          <a:prstGeom prst="rect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= intercept + sum( dummy </a:t>
            </a:r>
            <a:r>
              <a:rPr lang="en-US" sz="1400" dirty="0" smtClean="0">
                <a:solidFill>
                  <a:schemeClr val="tx1"/>
                </a:solidFill>
                <a:sym typeface="Wingdings 2" panose="05020102010507070707" pitchFamily="18" charset="2"/>
              </a:rPr>
              <a:t></a:t>
            </a:r>
            <a:r>
              <a:rPr lang="en-US" sz="1400" dirty="0" smtClean="0">
                <a:solidFill>
                  <a:schemeClr val="tx1"/>
                </a:solidFill>
              </a:rPr>
              <a:t> coefficient)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76399" y="3581399"/>
            <a:ext cx="1265767" cy="110067"/>
          </a:xfrm>
          <a:prstGeom prst="roundRect">
            <a:avLst/>
          </a:prstGeom>
          <a:solidFill>
            <a:srgbClr val="FFFF00">
              <a:alpha val="40000"/>
            </a:srgbClr>
          </a:solidFill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296833" y="4343400"/>
            <a:ext cx="351367" cy="1143000"/>
          </a:xfrm>
          <a:prstGeom prst="roundRect">
            <a:avLst/>
          </a:prstGeom>
          <a:solidFill>
            <a:srgbClr val="FFFF00">
              <a:alpha val="40000"/>
            </a:srgbClr>
          </a:solidFill>
          <a:ln w="444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" y="5828601"/>
            <a:ext cx="2727986" cy="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2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Coal Consumption.xlsx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Seasonality: </a:t>
            </a:r>
            <a:r>
              <a:rPr lang="en-US" sz="1600" dirty="0" smtClean="0">
                <a:cs typeface="Times New Roman" panose="02020603050405020304" pitchFamily="18" charset="0"/>
              </a:rPr>
              <a:t>Add each period’s dummy into regression as explanatory variables.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8" y="2673614"/>
            <a:ext cx="6755342" cy="302322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4200" y="2650067"/>
            <a:ext cx="6798733" cy="3801533"/>
          </a:xfrm>
          <a:custGeom>
            <a:avLst/>
            <a:gdLst>
              <a:gd name="connsiteX0" fmla="*/ 8467 w 6798733"/>
              <a:gd name="connsiteY0" fmla="*/ 16933 h 3801533"/>
              <a:gd name="connsiteX1" fmla="*/ 0 w 6798733"/>
              <a:gd name="connsiteY1" fmla="*/ 3801533 h 3801533"/>
              <a:gd name="connsiteX2" fmla="*/ 2777067 w 6798733"/>
              <a:gd name="connsiteY2" fmla="*/ 3801533 h 3801533"/>
              <a:gd name="connsiteX3" fmla="*/ 2768600 w 6798733"/>
              <a:gd name="connsiteY3" fmla="*/ 3048000 h 3801533"/>
              <a:gd name="connsiteX4" fmla="*/ 6798733 w 6798733"/>
              <a:gd name="connsiteY4" fmla="*/ 3048000 h 3801533"/>
              <a:gd name="connsiteX5" fmla="*/ 6790267 w 6798733"/>
              <a:gd name="connsiteY5" fmla="*/ 0 h 3801533"/>
              <a:gd name="connsiteX6" fmla="*/ 8467 w 6798733"/>
              <a:gd name="connsiteY6" fmla="*/ 16933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8733" h="3801533">
                <a:moveTo>
                  <a:pt x="8467" y="16933"/>
                </a:moveTo>
                <a:cubicBezTo>
                  <a:pt x="5645" y="1278466"/>
                  <a:pt x="2822" y="2540000"/>
                  <a:pt x="0" y="3801533"/>
                </a:cubicBezTo>
                <a:lnTo>
                  <a:pt x="2777067" y="3801533"/>
                </a:lnTo>
                <a:cubicBezTo>
                  <a:pt x="2774245" y="3550355"/>
                  <a:pt x="2771422" y="3299178"/>
                  <a:pt x="2768600" y="3048000"/>
                </a:cubicBezTo>
                <a:lnTo>
                  <a:pt x="6798733" y="3048000"/>
                </a:lnTo>
                <a:lnTo>
                  <a:pt x="6790267" y="0"/>
                </a:lnTo>
                <a:lnTo>
                  <a:pt x="8467" y="16933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133" y="5867400"/>
            <a:ext cx="1133475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411" y="2641601"/>
            <a:ext cx="5108220" cy="30649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25" y="5828601"/>
            <a:ext cx="2727986" cy="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21005"/>
            <a:ext cx="8382000" cy="1278365"/>
          </a:xfrm>
        </p:spPr>
        <p:txBody>
          <a:bodyPr>
            <a:normAutofit/>
          </a:bodyPr>
          <a:lstStyle/>
          <a:p>
            <a:pPr marL="0" indent="0" defTabSz="114300" eaLnBrk="1" hangingPunct="1">
              <a:lnSpc>
                <a:spcPct val="90000"/>
              </a:lnSpc>
              <a:buNone/>
            </a:pPr>
            <a:r>
              <a:rPr lang="en-US" sz="2800" dirty="0" smtClean="0">
                <a:cs typeface="Times New Roman" panose="02020603050405020304" pitchFamily="18" charset="0"/>
              </a:rPr>
              <a:t>         a)+b) Forecasting time series data with </a:t>
            </a:r>
            <a:r>
              <a:rPr lang="en-US" sz="2800" b="1" dirty="0" smtClean="0">
                <a:cs typeface="Times New Roman" panose="02020603050405020304" pitchFamily="18" charset="0"/>
              </a:rPr>
              <a:t>trend  </a:t>
            </a:r>
          </a:p>
          <a:p>
            <a:pPr marL="0" indent="0" defTabSz="114300" eaLnBrk="1" hangingPunct="1">
              <a:lnSpc>
                <a:spcPct val="90000"/>
              </a:lnSpc>
              <a:buNone/>
            </a:pPr>
            <a:r>
              <a:rPr lang="en-US" sz="2800" b="1" dirty="0"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cs typeface="Times New Roman" panose="02020603050405020304" pitchFamily="18" charset="0"/>
              </a:rPr>
              <a:t>                   </a:t>
            </a:r>
            <a:r>
              <a:rPr lang="en-US" sz="2800" dirty="0" smtClean="0">
                <a:cs typeface="Times New Roman" panose="02020603050405020304" pitchFamily="18" charset="0"/>
              </a:rPr>
              <a:t>and</a:t>
            </a:r>
            <a:r>
              <a:rPr lang="en-US" sz="2800" b="1" dirty="0" smtClean="0">
                <a:cs typeface="Times New Roman" panose="02020603050405020304" pitchFamily="18" charset="0"/>
              </a:rPr>
              <a:t> seasonality</a:t>
            </a:r>
            <a:endParaRPr lang="en-US" sz="2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9296" r="3966" b="3629"/>
          <a:stretch/>
        </p:blipFill>
        <p:spPr>
          <a:xfrm>
            <a:off x="3200399" y="3352800"/>
            <a:ext cx="3505201" cy="18288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52800" y="5715000"/>
            <a:ext cx="35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Let’s ignore the fact that on this graph </a:t>
            </a:r>
            <a:r>
              <a:rPr lang="en-US" sz="1200" i="1" dirty="0" smtClean="0"/>
              <a:t>volatility</a:t>
            </a:r>
            <a:r>
              <a:rPr lang="en-US" sz="1200" dirty="0" smtClean="0"/>
              <a:t> is </a:t>
            </a:r>
            <a:r>
              <a:rPr lang="en-US" sz="1200" i="1" dirty="0" smtClean="0"/>
              <a:t>increasing</a:t>
            </a:r>
            <a:r>
              <a:rPr lang="en-US" sz="1200" dirty="0" smtClean="0"/>
              <a:t> with time…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50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127836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Housing Starts.xlsx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27529" y="5710020"/>
            <a:ext cx="300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90099"/>
                </a:solidFill>
              </a:rPr>
              <a:t>non-stationary (seasonality and trend)</a:t>
            </a:r>
            <a:endParaRPr lang="en-US" dirty="0">
              <a:solidFill>
                <a:srgbClr val="990099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371600" y="475377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6800" y="2285999"/>
            <a:ext cx="1447799" cy="3733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8" y="2285999"/>
            <a:ext cx="4584589" cy="3170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35" y="2295953"/>
            <a:ext cx="1278965" cy="26325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235" y="5117272"/>
            <a:ext cx="1278965" cy="87535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Housing Starts.xlsx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Seasonality + trend: </a:t>
            </a:r>
            <a:r>
              <a:rPr lang="en-US" sz="1600" dirty="0" smtClean="0">
                <a:cs typeface="Times New Roman" panose="02020603050405020304" pitchFamily="18" charset="0"/>
              </a:rPr>
              <a:t>Add each period’s dummy and trend into regression as explanatory variables.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797472"/>
            <a:ext cx="5105400" cy="385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0500" y="6029980"/>
            <a:ext cx="1790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Let’s use only data during 1990-2005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153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Housing Starts.xlsx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Seasonality + trend: </a:t>
            </a:r>
            <a:r>
              <a:rPr lang="en-US" sz="1600" dirty="0" smtClean="0">
                <a:cs typeface="Times New Roman" panose="02020603050405020304" pitchFamily="18" charset="0"/>
              </a:rPr>
              <a:t>Add each period’s dummy and trend into regression as explanatory variables.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48000"/>
            <a:ext cx="5334000" cy="32060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3525" y="3912373"/>
            <a:ext cx="1793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FF"/>
                </a:solidFill>
              </a:rPr>
              <a:t>Any ideas on how to model the sudden change in trend?</a:t>
            </a:r>
            <a:endParaRPr lang="en-US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0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21005"/>
            <a:ext cx="8077200" cy="1278365"/>
          </a:xfrm>
        </p:spPr>
        <p:txBody>
          <a:bodyPr>
            <a:normAutofit/>
          </a:bodyPr>
          <a:lstStyle/>
          <a:p>
            <a:pPr marL="0" indent="0" defTabSz="114300" eaLnBrk="1" hangingPunct="1">
              <a:lnSpc>
                <a:spcPct val="90000"/>
              </a:lnSpc>
              <a:buNone/>
            </a:pPr>
            <a:r>
              <a:rPr lang="en-US" sz="2800" dirty="0" smtClean="0">
                <a:cs typeface="Times New Roman" panose="02020603050405020304" pitchFamily="18" charset="0"/>
              </a:rPr>
              <a:t>         </a:t>
            </a:r>
            <a:r>
              <a:rPr lang="en-US" sz="2800" dirty="0">
                <a:cs typeface="Times New Roman" panose="02020603050405020304" pitchFamily="18" charset="0"/>
              </a:rPr>
              <a:t>c</a:t>
            </a:r>
            <a:r>
              <a:rPr lang="en-US" sz="2800" dirty="0" smtClean="0">
                <a:cs typeface="Times New Roman" panose="02020603050405020304" pitchFamily="18" charset="0"/>
              </a:rPr>
              <a:t>) Controlling for other </a:t>
            </a:r>
            <a:r>
              <a:rPr lang="en-US" sz="2800" b="1" dirty="0" smtClean="0">
                <a:cs typeface="Times New Roman" panose="02020603050405020304" pitchFamily="18" charset="0"/>
              </a:rPr>
              <a:t>causal</a:t>
            </a:r>
            <a:r>
              <a:rPr lang="en-US" sz="2800" dirty="0" smtClean="0">
                <a:cs typeface="Times New Roman" panose="02020603050405020304" pitchFamily="18" charset="0"/>
              </a:rPr>
              <a:t> variables</a:t>
            </a:r>
            <a:endParaRPr lang="en-US" sz="2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95400" y="354398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many forecasting applications, other independent variables besides time, such as economic indexes or demographic factors, may influence the time series.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127836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Gasoline Sales.xlsx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27529" y="5710020"/>
            <a:ext cx="300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90099"/>
                </a:solidFill>
              </a:rPr>
              <a:t>non-stationary (trend)</a:t>
            </a:r>
            <a:endParaRPr lang="en-US" dirty="0">
              <a:solidFill>
                <a:srgbClr val="990099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7" y="2386450"/>
            <a:ext cx="7229475" cy="315553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6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497681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See Excel data: 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Gasoline Sales.xlsx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¢"/>
            </a:pPr>
            <a:r>
              <a:rPr lang="en-US" sz="1800" dirty="0" smtClean="0">
                <a:cs typeface="Times New Roman" panose="02020603050405020304" pitchFamily="18" charset="0"/>
              </a:rPr>
              <a:t>   </a:t>
            </a:r>
            <a:r>
              <a:rPr lang="en-US" sz="1800" b="1" dirty="0" smtClean="0">
                <a:cs typeface="Times New Roman" panose="02020603050405020304" pitchFamily="18" charset="0"/>
              </a:rPr>
              <a:t>Trend + gas prices: </a:t>
            </a:r>
            <a:r>
              <a:rPr lang="en-US" sz="1600" dirty="0" smtClean="0">
                <a:cs typeface="Times New Roman" panose="02020603050405020304" pitchFamily="18" charset="0"/>
              </a:rPr>
              <a:t>Add trend and gas prices into regression as explanatory variables.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14155"/>
            <a:ext cx="5500687" cy="392318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7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2574925" cy="407987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"/>
            </a:pPr>
            <a:r>
              <a:rPr lang="en-US" sz="1800" b="1" dirty="0" smtClean="0">
                <a:cs typeface="Times New Roman" panose="02020603050405020304" pitchFamily="18" charset="0"/>
              </a:rPr>
              <a:t>Time series types</a:t>
            </a:r>
            <a:endParaRPr lang="en-US" sz="1800" dirty="0" smtClean="0"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1. What is time series modeling?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65607"/>
            <a:ext cx="2286000" cy="13789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662613" y="2116485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No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Volatility remains the same</a:t>
            </a:r>
          </a:p>
          <a:p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92178"/>
            <a:ext cx="2279650" cy="13702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662613" y="5174036"/>
            <a:ext cx="3192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Cyclicality (seasonality)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Cyclicality and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Cyclicality + trend + increasing volatility</a:t>
            </a:r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5068940"/>
            <a:ext cx="2266950" cy="12490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5662613" y="3661516"/>
            <a:ext cx="3268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FF"/>
                </a:solidFill>
              </a:rPr>
              <a:t>U</a:t>
            </a:r>
            <a:r>
              <a:rPr lang="en-US" sz="1600" dirty="0" smtClean="0">
                <a:solidFill>
                  <a:srgbClr val="0000FF"/>
                </a:solidFill>
              </a:rPr>
              <a:t>pward/downward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Linear or nonlinear trend</a:t>
            </a:r>
          </a:p>
          <a:p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65607"/>
            <a:ext cx="2285998" cy="13789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3624"/>
          <a:stretch/>
        </p:blipFill>
        <p:spPr>
          <a:xfrm>
            <a:off x="3200400" y="3492178"/>
            <a:ext cx="2285999" cy="13702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5068940"/>
            <a:ext cx="2285999" cy="12874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921005"/>
            <a:ext cx="8286750" cy="4022595"/>
          </a:xfrm>
        </p:spPr>
        <p:txBody>
          <a:bodyPr>
            <a:normAutofit/>
          </a:bodyPr>
          <a:lstStyle/>
          <a:p>
            <a:pPr marL="0" indent="0" defTabSz="114300" eaLnBrk="1" hangingPunct="1">
              <a:lnSpc>
                <a:spcPct val="90000"/>
              </a:lnSpc>
              <a:buNone/>
            </a:pPr>
            <a:r>
              <a:rPr lang="en-US" sz="2800" dirty="0" smtClean="0">
                <a:cs typeface="Times New Roman" panose="02020603050405020304" pitchFamily="18" charset="0"/>
              </a:rPr>
              <a:t>         </a:t>
            </a:r>
            <a:r>
              <a:rPr lang="en-US" sz="2800" dirty="0" smtClean="0">
                <a:cs typeface="Times New Roman" panose="02020603050405020304" pitchFamily="18" charset="0"/>
              </a:rPr>
              <a:t>d) </a:t>
            </a:r>
            <a:r>
              <a:rPr lang="en-US" sz="2800" dirty="0" err="1" smtClean="0">
                <a:cs typeface="Times New Roman" panose="02020603050405020304" pitchFamily="18" charset="0"/>
              </a:rPr>
              <a:t>Autoregression</a:t>
            </a:r>
            <a:r>
              <a:rPr lang="en-US" sz="2800" dirty="0" smtClean="0">
                <a:cs typeface="Times New Roman" panose="02020603050405020304" pitchFamily="18" charset="0"/>
              </a:rPr>
              <a:t> models</a:t>
            </a:r>
          </a:p>
          <a:p>
            <a:pPr marL="0" indent="0" defTabSz="114300" eaLnBrk="1" hangingPunct="1">
              <a:lnSpc>
                <a:spcPct val="90000"/>
              </a:lnSpc>
              <a:buNone/>
            </a:pPr>
            <a:endParaRPr lang="en-US" sz="28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1084263" indent="0" defTabSz="114300">
              <a:buNone/>
            </a:pPr>
            <a:r>
              <a:rPr lang="en-US" sz="1800" u="sng" dirty="0" smtClean="0">
                <a:cs typeface="Times New Roman" panose="02020603050405020304" pitchFamily="18" charset="0"/>
              </a:rPr>
              <a:t>Idea</a:t>
            </a:r>
            <a:r>
              <a:rPr lang="en-US" sz="1800" dirty="0" smtClean="0">
                <a:cs typeface="Times New Roman" panose="02020603050405020304" pitchFamily="18" charset="0"/>
              </a:rPr>
              <a:t>: Regress the current value of the time series on past (lagged values).</a:t>
            </a:r>
          </a:p>
          <a:p>
            <a:pPr marL="1084263" indent="0" defTabSz="114300">
              <a:buNone/>
            </a:pPr>
            <a:endParaRPr lang="en-US" sz="1800" dirty="0" smtClean="0">
              <a:cs typeface="Times New Roman" panose="02020603050405020304" pitchFamily="18" charset="0"/>
            </a:endParaRPr>
          </a:p>
          <a:p>
            <a:pPr marL="1084263" indent="0" defTabSz="114300"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AR(1) means include the first lag</a:t>
            </a:r>
          </a:p>
          <a:p>
            <a:pPr marL="1084263" indent="0" defTabSz="114300"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AR(2) means include the first two lags</a:t>
            </a:r>
          </a:p>
          <a:p>
            <a:pPr marL="1084263" indent="0" defTabSz="114300"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AR(3) means include the first three lags</a:t>
            </a:r>
          </a:p>
          <a:p>
            <a:pPr marL="1084263" indent="0" defTabSz="114300"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…</a:t>
            </a:r>
            <a:endParaRPr lang="en-US" sz="18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1576388"/>
            <a:ext cx="8763000" cy="127836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               </a:t>
            </a:r>
            <a:r>
              <a:rPr lang="en-US" sz="1800" dirty="0" smtClean="0">
                <a:cs typeface="Times New Roman" panose="02020603050405020304" pitchFamily="18" charset="0"/>
              </a:rPr>
              <a:t>Monthly u</a:t>
            </a:r>
            <a:r>
              <a:rPr lang="en-US" sz="1800" dirty="0" smtClean="0">
                <a:cs typeface="Times New Roman" panose="02020603050405020304" pitchFamily="18" charset="0"/>
              </a:rPr>
              <a:t>nemployment rate in the US: 1950/01 – 2017/10</a:t>
            </a:r>
            <a:endParaRPr lang="en-US" sz="1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484313"/>
            <a:ext cx="685800" cy="685800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Arial" panose="020B0604020202020204" pitchFamily="34" charset="0"/>
              </a:rPr>
              <a:t>3</a:t>
            </a:r>
            <a:r>
              <a:rPr lang="en-US" sz="2400" b="1" dirty="0" smtClean="0">
                <a:latin typeface="Arial" panose="020B0604020202020204" pitchFamily="34" charset="0"/>
              </a:rPr>
              <a:t>. Forecasting: regression-based methods</a:t>
            </a:r>
            <a:endParaRPr lang="en-US" sz="2400" b="1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1050" y="5422002"/>
            <a:ext cx="77343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fred.stlouisfed.org/series/UNRATE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Try up to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sz="1400" dirty="0" smtClean="0"/>
              <a:t>= 4 lags. Keep in regression if the coefficients are statistically significant. 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2514129"/>
            <a:ext cx="7658100" cy="25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5323209"/>
          </a:xfrm>
        </p:spPr>
        <p:txBody>
          <a:bodyPr>
            <a:normAutofit lnSpcReduction="10000"/>
          </a:bodyPr>
          <a:lstStyle/>
          <a:p>
            <a:pPr marL="342900" indent="-3429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2000" dirty="0" smtClean="0"/>
              <a:t>What is time series modeling?</a:t>
            </a:r>
            <a:endParaRPr lang="en-US" sz="2000" dirty="0"/>
          </a:p>
          <a:p>
            <a:pPr marL="342900" indent="-342900" eaLnBrk="1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US" sz="2000" dirty="0" smtClean="0"/>
              <a:t>Forecasting: extrapolation methods  </a:t>
            </a:r>
          </a:p>
          <a:p>
            <a:pPr marL="685800" lvl="1" indent="-342900">
              <a:spcBef>
                <a:spcPts val="600"/>
              </a:spcBef>
              <a:buFont typeface="+mj-lt"/>
              <a:buAutoNum type="alphaLcPeriod"/>
            </a:pPr>
            <a:r>
              <a:rPr lang="en-US" sz="1500" dirty="0" smtClean="0"/>
              <a:t>Two simplest extrapolation methods</a:t>
            </a:r>
            <a:endParaRPr lang="en-US" sz="1500" u="sng" dirty="0" smtClean="0">
              <a:solidFill>
                <a:srgbClr val="C00000"/>
              </a:solidFill>
            </a:endParaRPr>
          </a:p>
          <a:p>
            <a:pPr lvl="2">
              <a:buClr>
                <a:schemeClr val="tx1"/>
              </a:buClr>
            </a:pPr>
            <a:r>
              <a:rPr lang="en-US" sz="1200" dirty="0" smtClean="0"/>
              <a:t>Use last period’s data as the forecast for next period</a:t>
            </a:r>
          </a:p>
          <a:p>
            <a:pPr lvl="2">
              <a:buClr>
                <a:schemeClr val="tx1"/>
              </a:buClr>
            </a:pPr>
            <a:r>
              <a:rPr lang="en-US" sz="1200" dirty="0" smtClean="0"/>
              <a:t>Use the average of all historical data as the forecast for next period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500" dirty="0" smtClean="0">
                <a:solidFill>
                  <a:srgbClr val="C00000"/>
                </a:solidFill>
              </a:rPr>
              <a:t>Moving Average </a:t>
            </a:r>
            <a:r>
              <a:rPr lang="en-US" sz="1500" dirty="0" smtClean="0"/>
              <a:t>extrapolation</a:t>
            </a:r>
          </a:p>
          <a:p>
            <a:pPr lvl="2">
              <a:buClr>
                <a:schemeClr val="tx1"/>
              </a:buClr>
            </a:pPr>
            <a:r>
              <a:rPr lang="en-US" sz="1200" dirty="0" smtClean="0"/>
              <a:t>Simple Moving Average (MA) of order </a:t>
            </a:r>
            <a:r>
              <a:rPr 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lvl="2">
              <a:buClr>
                <a:schemeClr val="tx1"/>
              </a:buClr>
            </a:pPr>
            <a:r>
              <a:rPr lang="en-US" sz="1200" dirty="0" smtClean="0">
                <a:cs typeface="Times New Roman" panose="02020603050405020304" pitchFamily="18" charset="0"/>
              </a:rPr>
              <a:t>Weighted Moving Average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5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Exponential Smoothing </a:t>
            </a:r>
            <a:r>
              <a:rPr lang="en-US" sz="1500" dirty="0" smtClean="0">
                <a:cs typeface="Times New Roman" panose="02020603050405020304" pitchFamily="18" charset="0"/>
              </a:rPr>
              <a:t>extrapolation </a:t>
            </a:r>
          </a:p>
          <a:p>
            <a:pPr lvl="2">
              <a:buClr>
                <a:schemeClr val="tx1"/>
              </a:buClr>
            </a:pPr>
            <a:r>
              <a:rPr lang="en-US" sz="1200" dirty="0" smtClean="0"/>
              <a:t>Exponential Smoothing with smoothing constant </a:t>
            </a:r>
            <a:r>
              <a:rPr lang="el-GR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1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cs typeface="Times New Roman" panose="02020603050405020304" pitchFamily="18" charset="0"/>
              </a:rPr>
              <a:t>Forecasting: regression-based methods</a:t>
            </a:r>
            <a:endParaRPr lang="en-US" u="sng" dirty="0" smtClean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dirty="0" smtClean="0">
                <a:cs typeface="Times New Roman" panose="02020603050405020304" pitchFamily="18" charset="0"/>
              </a:rPr>
              <a:t>Time series regression model with 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trend</a:t>
            </a:r>
            <a:r>
              <a:rPr lang="en-US" sz="1400" dirty="0" smtClean="0">
                <a:cs typeface="Times New Roman" panose="02020603050405020304" pitchFamily="18" charset="0"/>
              </a:rPr>
              <a:t> 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dirty="0" smtClean="0">
                <a:cs typeface="Times New Roman" panose="02020603050405020304" pitchFamily="18" charset="0"/>
              </a:rPr>
              <a:t>Time series regression model with 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seasonality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dirty="0" smtClean="0">
                <a:cs typeface="Times New Roman" panose="02020603050405020304" pitchFamily="18" charset="0"/>
              </a:rPr>
              <a:t>Controlling for other causal variables</a:t>
            </a:r>
          </a:p>
          <a:p>
            <a:pPr marL="685800" lvl="1" indent="-342900">
              <a:buClr>
                <a:schemeClr val="tx1"/>
              </a:buClr>
              <a:buFont typeface="+mj-lt"/>
              <a:buAutoNum type="alphaLcPeriod"/>
            </a:pPr>
            <a:r>
              <a:rPr lang="en-US" sz="1400" dirty="0" err="1" smtClean="0">
                <a:solidFill>
                  <a:srgbClr val="C00000"/>
                </a:solidFill>
                <a:cs typeface="Times New Roman" panose="02020603050405020304" pitchFamily="18" charset="0"/>
              </a:rPr>
              <a:t>Autoregression</a:t>
            </a:r>
            <a:r>
              <a:rPr lang="en-US" sz="1400" dirty="0" smtClean="0">
                <a:cs typeface="Times New Roman" panose="02020603050405020304" pitchFamily="18" charset="0"/>
              </a:rPr>
              <a:t> (AR) model of order 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1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80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2000" dirty="0" smtClean="0">
                <a:cs typeface="Times New Roman" panose="02020603050405020304" pitchFamily="18" charset="0"/>
              </a:rPr>
              <a:t>Forecast accuracy: error metrics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cs typeface="Times New Roman" panose="02020603050405020304" pitchFamily="18" charset="0"/>
              </a:rPr>
              <a:t>Mean Absolute Error (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MAE</a:t>
            </a:r>
            <a:r>
              <a:rPr lang="en-US" sz="1400" dirty="0" smtClean="0"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Times New Roman" panose="02020603050405020304" pitchFamily="18" charset="0"/>
              </a:rPr>
              <a:t>Mean Square </a:t>
            </a:r>
            <a:r>
              <a:rPr lang="en-US" sz="1400" dirty="0" smtClean="0">
                <a:cs typeface="Times New Roman" panose="02020603050405020304" pitchFamily="18" charset="0"/>
              </a:rPr>
              <a:t>Error (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MSE</a:t>
            </a:r>
            <a:r>
              <a:rPr lang="en-US" sz="1400" dirty="0" smtClean="0"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cs typeface="Times New Roman" panose="02020603050405020304" pitchFamily="18" charset="0"/>
              </a:rPr>
              <a:t>Root Mean Square Error (</a:t>
            </a:r>
            <a:r>
              <a:rPr lang="en-US" sz="1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RMSE</a:t>
            </a:r>
            <a:r>
              <a:rPr lang="en-US" sz="1400" dirty="0" smtClean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In this lecture:</a:t>
            </a:r>
            <a:endParaRPr lang="en-US" sz="2400" b="1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 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B1EC34-D610-439B-A7D0-F1016FD8C43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191000"/>
            <a:ext cx="1314450" cy="12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1278365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"/>
            </a:pPr>
            <a:r>
              <a:rPr 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Stationary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cs typeface="Times New Roman" panose="02020603050405020304" pitchFamily="18" charset="0"/>
              </a:rPr>
              <a:t>time series = time series that are </a:t>
            </a:r>
            <a:r>
              <a:rPr lang="en-US" sz="1800" b="1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 </a:t>
            </a:r>
            <a:r>
              <a:rPr lang="en-US" sz="1800" dirty="0" smtClean="0">
                <a:cs typeface="Times New Roman" panose="02020603050405020304" pitchFamily="18" charset="0"/>
              </a:rPr>
              <a:t>and exhibit only random behavior. </a:t>
            </a:r>
          </a:p>
          <a:p>
            <a:pPr marL="45720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“</a:t>
            </a:r>
            <a:r>
              <a:rPr lang="en-US" sz="1800" b="1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</a:t>
            </a:r>
            <a:r>
              <a:rPr lang="en-US" sz="1800" dirty="0" smtClean="0">
                <a:cs typeface="Times New Roman" panose="02020603050405020304" pitchFamily="18" charset="0"/>
              </a:rPr>
              <a:t>” means that the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mean</a:t>
            </a:r>
            <a:r>
              <a:rPr lang="en-US" sz="1800" dirty="0" smtClean="0">
                <a:cs typeface="Times New Roman" panose="02020603050405020304" pitchFamily="18" charset="0"/>
              </a:rPr>
              <a:t> and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volatility</a:t>
            </a:r>
            <a:r>
              <a:rPr lang="en-US" sz="1800" dirty="0" smtClean="0">
                <a:cs typeface="Times New Roman" panose="02020603050405020304" pitchFamily="18" charset="0"/>
              </a:rPr>
              <a:t> remain approximately the same over the time period.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1. What is time series modeling?</a:t>
            </a:r>
            <a:endParaRPr lang="en-US" sz="2400" b="1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5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1278365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"/>
            </a:pPr>
            <a:r>
              <a:rPr 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Stationary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cs typeface="Times New Roman" panose="02020603050405020304" pitchFamily="18" charset="0"/>
              </a:rPr>
              <a:t>time series = time series that are </a:t>
            </a:r>
            <a:r>
              <a:rPr lang="en-US" sz="1800" b="1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 </a:t>
            </a:r>
            <a:r>
              <a:rPr lang="en-US" sz="1800" dirty="0" smtClean="0">
                <a:cs typeface="Times New Roman" panose="02020603050405020304" pitchFamily="18" charset="0"/>
              </a:rPr>
              <a:t>and exhibit only random behavior. </a:t>
            </a:r>
          </a:p>
          <a:p>
            <a:pPr marL="45720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“</a:t>
            </a:r>
            <a:r>
              <a:rPr lang="en-US" sz="1800" b="1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</a:t>
            </a:r>
            <a:r>
              <a:rPr lang="en-US" sz="1800" dirty="0" smtClean="0">
                <a:cs typeface="Times New Roman" panose="02020603050405020304" pitchFamily="18" charset="0"/>
              </a:rPr>
              <a:t>” means that the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mean</a:t>
            </a:r>
            <a:r>
              <a:rPr lang="en-US" sz="1800" dirty="0" smtClean="0">
                <a:cs typeface="Times New Roman" panose="02020603050405020304" pitchFamily="18" charset="0"/>
              </a:rPr>
              <a:t> and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volatility</a:t>
            </a:r>
            <a:r>
              <a:rPr lang="en-US" sz="1800" dirty="0" smtClean="0">
                <a:cs typeface="Times New Roman" panose="02020603050405020304" pitchFamily="18" charset="0"/>
              </a:rPr>
              <a:t> remain approximately the same over the time period.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1. What is time series modeling?</a:t>
            </a:r>
            <a:endParaRPr lang="en-US" sz="24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b="15023"/>
          <a:stretch/>
        </p:blipFill>
        <p:spPr>
          <a:xfrm>
            <a:off x="914400" y="2734897"/>
            <a:ext cx="3429000" cy="16894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533106" y="2922719"/>
            <a:ext cx="3905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STATIONARY</a:t>
            </a:r>
          </a:p>
          <a:p>
            <a:endParaRPr lang="en-US" sz="1600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No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Volatility remains the same</a:t>
            </a:r>
          </a:p>
          <a:p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32325"/>
            <a:ext cx="3429000" cy="17430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533106" y="4557450"/>
            <a:ext cx="4572000" cy="11541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Stock returns</a:t>
            </a:r>
          </a:p>
          <a:p>
            <a:endParaRPr lang="en-US" sz="1600" b="1" dirty="0">
              <a:solidFill>
                <a:srgbClr val="0000FF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No trend (average ≈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Volatility remains the same.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>
          <a:xfrm>
            <a:off x="168275" y="1497013"/>
            <a:ext cx="8763000" cy="1278365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90000"/>
              </a:lnSpc>
              <a:buClr>
                <a:schemeClr val="tx1"/>
              </a:buClr>
              <a:buFont typeface="Wingdings 2" panose="05020102010507070707" pitchFamily="18" charset="2"/>
              <a:buChar char=""/>
            </a:pPr>
            <a:r>
              <a:rPr 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Stationary</a:t>
            </a:r>
            <a:r>
              <a:rPr lang="en-US" sz="18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cs typeface="Times New Roman" panose="02020603050405020304" pitchFamily="18" charset="0"/>
              </a:rPr>
              <a:t>time series = time series that are </a:t>
            </a:r>
            <a:r>
              <a:rPr lang="en-US" sz="1800" b="1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 </a:t>
            </a:r>
            <a:r>
              <a:rPr lang="en-US" sz="1800" dirty="0" smtClean="0">
                <a:cs typeface="Times New Roman" panose="02020603050405020304" pitchFamily="18" charset="0"/>
              </a:rPr>
              <a:t>and exhibit only random behavior. </a:t>
            </a:r>
          </a:p>
          <a:p>
            <a:pPr marL="457200" indent="0" eaLnBrk="1" hangingPunct="1">
              <a:lnSpc>
                <a:spcPct val="90000"/>
              </a:lnSpc>
              <a:buClr>
                <a:schemeClr val="tx1"/>
              </a:buClr>
              <a:buNone/>
            </a:pPr>
            <a:r>
              <a:rPr lang="en-US" sz="1800" dirty="0" smtClean="0">
                <a:cs typeface="Times New Roman" panose="02020603050405020304" pitchFamily="18" charset="0"/>
              </a:rPr>
              <a:t>“</a:t>
            </a:r>
            <a:r>
              <a:rPr lang="en-US" sz="1800" b="1" dirty="0" smtClean="0">
                <a:solidFill>
                  <a:srgbClr val="990099"/>
                </a:solidFill>
                <a:cs typeface="Times New Roman" panose="02020603050405020304" pitchFamily="18" charset="0"/>
              </a:rPr>
              <a:t>Relatively constant</a:t>
            </a:r>
            <a:r>
              <a:rPr lang="en-US" sz="1800" dirty="0" smtClean="0">
                <a:cs typeface="Times New Roman" panose="02020603050405020304" pitchFamily="18" charset="0"/>
              </a:rPr>
              <a:t>” means that the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mean</a:t>
            </a:r>
            <a:r>
              <a:rPr lang="en-US" sz="1800" dirty="0" smtClean="0">
                <a:cs typeface="Times New Roman" panose="02020603050405020304" pitchFamily="18" charset="0"/>
              </a:rPr>
              <a:t> and </a:t>
            </a:r>
            <a:r>
              <a:rPr lang="en-US" sz="18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volatility</a:t>
            </a:r>
            <a:r>
              <a:rPr lang="en-US" sz="1800" dirty="0" smtClean="0">
                <a:cs typeface="Times New Roman" panose="02020603050405020304" pitchFamily="18" charset="0"/>
              </a:rPr>
              <a:t> remain approximately the same over the time period.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 smtClean="0"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1246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606425" y="250825"/>
            <a:ext cx="7886700" cy="13255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Arial" panose="020B0604020202020204" pitchFamily="34" charset="0"/>
              </a:rPr>
              <a:t>1. What is time series modeling?</a:t>
            </a:r>
            <a:endParaRPr lang="en-US" sz="240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b="15023"/>
          <a:stretch/>
        </p:blipFill>
        <p:spPr>
          <a:xfrm>
            <a:off x="914400" y="2734897"/>
            <a:ext cx="3429000" cy="16894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533106" y="2922719"/>
            <a:ext cx="3905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STATIONARY</a:t>
            </a:r>
          </a:p>
          <a:p>
            <a:endParaRPr lang="en-US" sz="1600" b="1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No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FF"/>
                </a:solidFill>
              </a:rPr>
              <a:t>Volatility remains the same</a:t>
            </a:r>
          </a:p>
          <a:p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32325"/>
            <a:ext cx="3429000" cy="17430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533106" y="4557450"/>
            <a:ext cx="4572000" cy="18928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Stock returns</a:t>
            </a:r>
          </a:p>
          <a:p>
            <a:endParaRPr lang="en-US" sz="1600" b="1" dirty="0">
              <a:solidFill>
                <a:srgbClr val="0000FF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No trend (average ≈ 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Volatility remains the same. </a:t>
            </a:r>
          </a:p>
          <a:p>
            <a:pPr marL="285750"/>
            <a:r>
              <a:rPr lang="en-US" sz="1200" dirty="0" smtClean="0">
                <a:solidFill>
                  <a:srgbClr val="FF6600"/>
                </a:solidFill>
              </a:rPr>
              <a:t>However, when economy is not doing well, there’s more uncertainty in the market and stock returns typically become </a:t>
            </a:r>
            <a:r>
              <a:rPr lang="en-US" sz="1200" b="1" dirty="0" smtClean="0">
                <a:solidFill>
                  <a:srgbClr val="FF6600"/>
                </a:solidFill>
              </a:rPr>
              <a:t>more volatile</a:t>
            </a:r>
            <a:r>
              <a:rPr lang="en-US" sz="1200" dirty="0" smtClean="0">
                <a:solidFill>
                  <a:srgbClr val="FF6600"/>
                </a:solidFill>
              </a:rPr>
              <a:t>; so, not always stationary!</a:t>
            </a:r>
            <a:endParaRPr lang="en-US" sz="1600" b="1" dirty="0">
              <a:solidFill>
                <a:srgbClr val="FF66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MBC638-Chernobai</a:t>
            </a:r>
            <a:endParaRPr lang="en-US"/>
          </a:p>
        </p:txBody>
      </p:sp>
      <p:sp>
        <p:nvSpPr>
          <p:cNvPr id="3" name="Oval Callout 2"/>
          <p:cNvSpPr/>
          <p:nvPr/>
        </p:nvSpPr>
        <p:spPr>
          <a:xfrm>
            <a:off x="3200400" y="4948239"/>
            <a:ext cx="1332706" cy="1066800"/>
          </a:xfrm>
          <a:prstGeom prst="wedgeEllipseCallout">
            <a:avLst>
              <a:gd name="adj1" fmla="val 73509"/>
              <a:gd name="adj2" fmla="val 30357"/>
            </a:avLst>
          </a:prstGeom>
          <a:solidFill>
            <a:srgbClr val="FF9900">
              <a:alpha val="9000"/>
            </a:srgb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8799</TotalTime>
  <Words>2718</Words>
  <Application>Microsoft Office PowerPoint</Application>
  <PresentationFormat>On-screen Show (4:3)</PresentationFormat>
  <Paragraphs>637</Paragraphs>
  <Slides>62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Times New Roman</vt:lpstr>
      <vt:lpstr>Verdana</vt:lpstr>
      <vt:lpstr>Wingdings</vt:lpstr>
      <vt:lpstr>Wingdings 2</vt:lpstr>
      <vt:lpstr>Office Theme</vt:lpstr>
      <vt:lpstr>Equation</vt:lpstr>
      <vt:lpstr>MBC 638:  Data Analysis &amp; Decision Making</vt:lpstr>
      <vt:lpstr>PowerPoint Presentation</vt:lpstr>
      <vt:lpstr>In this lecture:</vt:lpstr>
      <vt:lpstr>1. What is time series modeling?</vt:lpstr>
      <vt:lpstr>1. What is time series modeling?</vt:lpstr>
      <vt:lpstr>1. What is time series modeling?</vt:lpstr>
      <vt:lpstr>1. What is time series modeling?</vt:lpstr>
      <vt:lpstr>1. What is time series modeling?</vt:lpstr>
      <vt:lpstr>1. What is time series modeling?</vt:lpstr>
      <vt:lpstr>1. What is time series modeling?</vt:lpstr>
      <vt:lpstr>1. What is time series modeling?</vt:lpstr>
      <vt:lpstr>2. Forecasting: extrapolation methods</vt:lpstr>
      <vt:lpstr>In this lecture: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Forecast accuracy: error metrics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2. Forecasting: extrapolation methods</vt:lpstr>
      <vt:lpstr>3. Forecasting: regression-based methods</vt:lpstr>
      <vt:lpstr>In this lecture: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3. Forecasting: regression-based methods</vt:lpstr>
      <vt:lpstr>In this lecture:</vt:lpstr>
    </vt:vector>
  </TitlesOfParts>
  <Company>Whitman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MAS261: Introduction to Statistics for Management</dc:title>
  <dc:creator>Anna Chernobai</dc:creator>
  <cp:lastModifiedBy>annac</cp:lastModifiedBy>
  <cp:revision>403</cp:revision>
  <dcterms:created xsi:type="dcterms:W3CDTF">2006-08-20T01:32:20Z</dcterms:created>
  <dcterms:modified xsi:type="dcterms:W3CDTF">2017-11-27T20:52:53Z</dcterms:modified>
</cp:coreProperties>
</file>